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7"/>
  </p:notesMasterIdLst>
  <p:handoutMasterIdLst>
    <p:handoutMasterId r:id="rId38"/>
  </p:handoutMasterIdLst>
  <p:sldIdLst>
    <p:sldId id="10643" r:id="rId5"/>
    <p:sldId id="2076136966" r:id="rId6"/>
    <p:sldId id="281" r:id="rId7"/>
    <p:sldId id="282" r:id="rId8"/>
    <p:sldId id="289" r:id="rId9"/>
    <p:sldId id="2076136801" r:id="rId10"/>
    <p:sldId id="2076136968" r:id="rId11"/>
    <p:sldId id="1591" r:id="rId12"/>
    <p:sldId id="2076136967" r:id="rId13"/>
    <p:sldId id="2076136969" r:id="rId14"/>
    <p:sldId id="10647" r:id="rId15"/>
    <p:sldId id="1505" r:id="rId16"/>
    <p:sldId id="1592" r:id="rId17"/>
    <p:sldId id="10653" r:id="rId18"/>
    <p:sldId id="10656" r:id="rId19"/>
    <p:sldId id="10662" r:id="rId20"/>
    <p:sldId id="10648" r:id="rId21"/>
    <p:sldId id="10649" r:id="rId22"/>
    <p:sldId id="10663" r:id="rId23"/>
    <p:sldId id="10650" r:id="rId24"/>
    <p:sldId id="10651" r:id="rId25"/>
    <p:sldId id="10665" r:id="rId26"/>
    <p:sldId id="2076136970" r:id="rId27"/>
    <p:sldId id="2076136971" r:id="rId28"/>
    <p:sldId id="1506" r:id="rId29"/>
    <p:sldId id="2076136972" r:id="rId30"/>
    <p:sldId id="2076136973" r:id="rId31"/>
    <p:sldId id="2076136974" r:id="rId32"/>
    <p:sldId id="2076136975" r:id="rId33"/>
    <p:sldId id="2076136976" r:id="rId34"/>
    <p:sldId id="2076136979" r:id="rId35"/>
    <p:sldId id="279" r:id="rId3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365 templates" id="{A0252C9D-1D6B-42F9-BA63-F39DC4D8B635}">
          <p14:sldIdLst>
            <p14:sldId id="10643"/>
            <p14:sldId id="2076136966"/>
            <p14:sldId id="281"/>
            <p14:sldId id="282"/>
            <p14:sldId id="289"/>
            <p14:sldId id="2076136801"/>
            <p14:sldId id="2076136968"/>
            <p14:sldId id="1591"/>
            <p14:sldId id="2076136967"/>
            <p14:sldId id="2076136969"/>
            <p14:sldId id="10647"/>
            <p14:sldId id="1505"/>
            <p14:sldId id="1592"/>
            <p14:sldId id="10653"/>
            <p14:sldId id="10656"/>
            <p14:sldId id="10662"/>
            <p14:sldId id="10648"/>
            <p14:sldId id="10649"/>
            <p14:sldId id="10663"/>
            <p14:sldId id="10650"/>
            <p14:sldId id="10651"/>
            <p14:sldId id="10665"/>
            <p14:sldId id="2076136970"/>
            <p14:sldId id="2076136971"/>
            <p14:sldId id="1506"/>
            <p14:sldId id="2076136972"/>
            <p14:sldId id="2076136973"/>
            <p14:sldId id="2076136974"/>
            <p14:sldId id="2076136975"/>
            <p14:sldId id="2076136976"/>
            <p14:sldId id="2076136979"/>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Shane Neuville" initials="SN" lastIdx="1" clrIdx="4">
    <p:extLst>
      <p:ext uri="{19B8F6BF-5375-455C-9EA6-DF929625EA0E}">
        <p15:presenceInfo xmlns:p15="http://schemas.microsoft.com/office/powerpoint/2012/main" userId="89f4ee61d4bcc00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A01"/>
    <a:srgbClr val="107C10"/>
    <a:srgbClr val="F2F2F2"/>
    <a:srgbClr val="000000"/>
    <a:srgbClr val="0078D4"/>
    <a:srgbClr val="EFEFEF"/>
    <a:srgbClr val="1A1A1A"/>
    <a:srgbClr val="243A49"/>
    <a:srgbClr val="004B5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14"/>
    <p:restoredTop sz="83924"/>
  </p:normalViewPr>
  <p:slideViewPr>
    <p:cSldViewPr snapToGrid="0" snapToObjects="1">
      <p:cViewPr varScale="1">
        <p:scale>
          <a:sx n="172" d="100"/>
          <a:sy n="172" d="100"/>
        </p:scale>
        <p:origin x="1448" y="192"/>
      </p:cViewPr>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11/15/20 1:30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11/15/20 1:30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talk about the future…..</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2455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Animated slide</a:t>
            </a:r>
          </a:p>
          <a:p>
            <a:endParaRPr lang="en-US" i="1"/>
          </a:p>
          <a:p>
            <a:pPr marL="0" marR="0"/>
            <a:r>
              <a:rPr lang="en-US" sz="1800" b="1">
                <a:solidFill>
                  <a:srgbClr val="000000"/>
                </a:solidFill>
                <a:effectLst/>
                <a:latin typeface="Calibri" panose="020F0502020204030204" pitchFamily="34" charset="0"/>
                <a:ea typeface="Calibri" panose="020F0502020204030204" pitchFamily="34" charset="0"/>
              </a:rPr>
              <a:t>Our vision for one .NET is to simplify the platform and choices for .NET developers and provide a single stack that supports the best of breed solutions for all modern workloads. </a:t>
            </a:r>
          </a:p>
          <a:p>
            <a:pPr marL="0" marR="0"/>
            <a:endParaRPr lang="en-US" sz="1800">
              <a:solidFill>
                <a:srgbClr val="000000"/>
              </a:solidFill>
              <a:effectLst/>
              <a:latin typeface="Calibri" panose="020F0502020204030204" pitchFamily="34" charset="0"/>
              <a:ea typeface="Calibri" panose="020F0502020204030204" pitchFamily="34" charset="0"/>
            </a:endParaRPr>
          </a:p>
          <a:p>
            <a:pPr marL="0" marR="0"/>
            <a:r>
              <a:rPr lang="en-US" sz="1800">
                <a:solidFill>
                  <a:srgbClr val="000000"/>
                </a:solidFill>
                <a:effectLst/>
                <a:latin typeface="Calibri" panose="020F0502020204030204" pitchFamily="34" charset="0"/>
                <a:ea typeface="Calibri" panose="020F0502020204030204" pitchFamily="34" charset="0"/>
              </a:rPr>
              <a:t>Last year at Build, we laid out our vision for one .NET starting with .NET 5. We said we would take .NET Core and Mono/Xamarin implementations and unify them into one base class library (BCL) and toolchain (SDK). In the wake of the global health pandemic,</a:t>
            </a:r>
            <a:r>
              <a:rPr lang="en-US" sz="1800">
                <a:solidFill>
                  <a:srgbClr val="4C4C51"/>
                </a:solidFill>
                <a:effectLst/>
                <a:latin typeface="Segoe UI" panose="020B0502040204020203" pitchFamily="34" charset="0"/>
                <a:ea typeface="Calibri" panose="020F0502020204030204" pitchFamily="34" charset="0"/>
              </a:rPr>
              <a:t> </a:t>
            </a:r>
            <a:r>
              <a:rPr lang="en-US" sz="1800">
                <a:solidFill>
                  <a:srgbClr val="000000"/>
                </a:solidFill>
                <a:effectLst/>
                <a:latin typeface="Calibri" panose="020F0502020204030204" pitchFamily="34" charset="0"/>
                <a:ea typeface="Calibri" panose="020F0502020204030204" pitchFamily="34" charset="0"/>
              </a:rPr>
              <a:t>we have had to adapt to the changing needs of our customers and provide the support needed to assist with smooth operations. Our efforts continue to be anchored in helping our customers address their most urgent needs. As a result, we expect these features to be available in preview for the .NET 5 release but the unification will be truly completed with .NET 6, our Long-Term Support (LTS) release.</a:t>
            </a:r>
            <a:r>
              <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a:solidFill>
                  <a:srgbClr val="000000"/>
                </a:solidFill>
                <a:effectLst/>
                <a:latin typeface="Calibri" panose="020F0502020204030204" pitchFamily="34" charset="0"/>
                <a:ea typeface="Calibri" panose="020F0502020204030204" pitchFamily="34" charset="0"/>
              </a:rPr>
              <a:t> </a:t>
            </a:r>
            <a:r>
              <a:rPr lang="en-US" sz="1800" b="1">
                <a:solidFill>
                  <a:srgbClr val="000000"/>
                </a:solidFill>
                <a:effectLst/>
                <a:latin typeface="Calibri" panose="020F0502020204030204" pitchFamily="34" charset="0"/>
                <a:ea typeface="Calibri" panose="020F0502020204030204" pitchFamily="34" charset="0"/>
              </a:rPr>
              <a:t>Our vision has not changed, but our timeline has.</a:t>
            </a:r>
            <a:endParaRPr lang="en-US" sz="1800" b="1">
              <a:effectLst/>
              <a:latin typeface="Calibri" panose="020F0502020204030204" pitchFamily="34" charset="0"/>
              <a:ea typeface="Calibri" panose="020F0502020204030204" pitchFamily="34" charset="0"/>
            </a:endParaRP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.NET 5 will have several cloud &amp; web investments, such as smaller, faster, single file EXEs that use less memory which are appropriate for microservices and containerized applications across operating systems. We will continue to build on the work we have done.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effectLst/>
                <a:latin typeface="Calibri" panose="020F0502020204030204" pitchFamily="34" charset="0"/>
                <a:ea typeface="Calibri" panose="020F0502020204030204" pitchFamily="34" charset="0"/>
                <a:cs typeface="Times New Roman" panose="02020603050405020304" pitchFamily="18" charset="0"/>
              </a:rPr>
              <a:t>We are still committed to one .NET platform and delivering a quality .NET 5 release to our millions of users in November this year. You will continue to see a wave of innovation happening with multiple previews along the way on the journey to one .NET.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1935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I’m also excited to announce .NET Multi-platform App UI, or just .NET MAUI.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It is a cross-platform, native UI stack so you’ll get great performance on any device.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It will allow you to build these apps for any device from a single codebase and project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And that includes desktop and mobile across operating systems, like Windows, MacOS, iOS and Android.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This is the evolution of Xamarin technology, building on </a:t>
            </a:r>
            <a:r>
              <a:rPr lang="en-US" sz="1800" err="1">
                <a:effectLst/>
                <a:latin typeface="Calibri" panose="020F0502020204030204" pitchFamily="34" charset="0"/>
                <a:ea typeface="Calibri" panose="020F0502020204030204" pitchFamily="34" charset="0"/>
                <a:cs typeface="Times New Roman" panose="02020603050405020304" pitchFamily="18" charset="0"/>
              </a:rPr>
              <a:t>Xamarin.Forms</a:t>
            </a:r>
            <a:r>
              <a:rPr lang="en-US" sz="1800">
                <a:effectLst/>
                <a:latin typeface="Calibri" panose="020F0502020204030204" pitchFamily="34" charset="0"/>
                <a:ea typeface="Calibri" panose="020F0502020204030204" pitchFamily="34" charset="0"/>
                <a:cs typeface="Times New Roman" panose="02020603050405020304" pitchFamily="18" charset="0"/>
              </a:rPr>
              <a:t> and expanding that to cross-platform desktop scenarios.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It will be part of the unified .NET in the .NET 6 timeframe with previews available end of this year. You’ll see us working on it in the open on GitHub.  </a:t>
            </a:r>
          </a:p>
          <a:p>
            <a:endParaRPr lang="en-US" i="1"/>
          </a:p>
        </p:txBody>
      </p:sp>
      <p:sp>
        <p:nvSpPr>
          <p:cNvPr id="4" name="Slide Number Placeholder 3"/>
          <p:cNvSpPr>
            <a:spLocks noGrp="1"/>
          </p:cNvSpPr>
          <p:nvPr>
            <p:ph type="sldNum" sz="quarter" idx="5"/>
          </p:nvPr>
        </p:nvSpPr>
        <p:spPr/>
        <p:txBody>
          <a:bodyPr/>
          <a:lstStyle/>
          <a:p>
            <a:fld id="{F14E7EBF-8FEE-4079-889B-EEE134D3083A}" type="slidenum">
              <a:rPr lang="en-US" smtClean="0"/>
              <a:t>5</a:t>
            </a:fld>
            <a:endParaRPr lang="en-US"/>
          </a:p>
        </p:txBody>
      </p:sp>
    </p:spTree>
    <p:extLst>
      <p:ext uri="{BB962C8B-B14F-4D97-AF65-F5344CB8AC3E}">
        <p14:creationId xmlns:p14="http://schemas.microsoft.com/office/powerpoint/2010/main" val="2914529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Relying on event handlers to orchestrate behavior and property changes</a:t>
            </a:r>
          </a:p>
          <a:p>
            <a:r>
              <a:rPr lang="en-US"/>
              <a:t>Lots of boilerplate code</a:t>
            </a:r>
          </a:p>
          <a:p>
            <a:r>
              <a:rPr lang="en-US"/>
              <a:t>Tons of knowledge required about order of events, both on the platform side and on the Xamarin.Forms side (</a:t>
            </a:r>
            <a:r>
              <a:rPr lang="en-US" err="1"/>
              <a:t>i.e</a:t>
            </a:r>
            <a:r>
              <a:rPr lang="en-US"/>
              <a:t>,, Does this need to happen on </a:t>
            </a:r>
            <a:r>
              <a:rPr lang="en-US" err="1"/>
              <a:t>ElementChanged</a:t>
            </a:r>
            <a:r>
              <a:rPr lang="en-US"/>
              <a:t>? What about </a:t>
            </a:r>
            <a:r>
              <a:rPr lang="en-US" err="1"/>
              <a:t>ElementPropertyChanged</a:t>
            </a:r>
            <a:r>
              <a:rPr lang="en-US"/>
              <a:t>? Etc.)</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11/15/20 2:02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977876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Relying on event handlers to orchestrate behavior and property changes</a:t>
            </a:r>
          </a:p>
          <a:p>
            <a:r>
              <a:rPr lang="en-US"/>
              <a:t>Lots of boilerplate code</a:t>
            </a:r>
          </a:p>
          <a:p>
            <a:r>
              <a:rPr lang="en-US"/>
              <a:t>Tons of knowledge required about order of events, both on the platform side and on the Xamarin.Forms side (</a:t>
            </a:r>
            <a:r>
              <a:rPr lang="en-US" err="1"/>
              <a:t>i.e</a:t>
            </a:r>
            <a:r>
              <a:rPr lang="en-US"/>
              <a:t>,, Does this need to happen on </a:t>
            </a:r>
            <a:r>
              <a:rPr lang="en-US" err="1"/>
              <a:t>ElementChanged</a:t>
            </a:r>
            <a:r>
              <a:rPr lang="en-US"/>
              <a:t>? What about </a:t>
            </a:r>
            <a:r>
              <a:rPr lang="en-US" err="1"/>
              <a:t>ElementPropertyChanged</a:t>
            </a:r>
            <a:r>
              <a:rPr lang="en-US"/>
              <a:t>? Etc.)</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11/15/20 2:15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517043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don’t actually have to make this specific to iOS. You could actually make an extension method that changes the background color for each platform, and this mapping can live in one shared partial class…even less code!</a:t>
            </a:r>
          </a:p>
          <a:p>
            <a:r>
              <a:rPr lang="en-US"/>
              <a:t>Way easier to unit test, much less specific knowledge required about the inner workings of Maui to do something simple as change a color.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11/15/20 2:15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216983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11/15/20 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517910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14E7EBF-8FEE-4079-889B-EEE134D3083A}" type="slidenum">
              <a:rPr lang="en-US" smtClean="0"/>
              <a:t>31</a:t>
            </a:fld>
            <a:endParaRPr lang="en-US"/>
          </a:p>
        </p:txBody>
      </p:sp>
    </p:spTree>
    <p:extLst>
      <p:ext uri="{BB962C8B-B14F-4D97-AF65-F5344CB8AC3E}">
        <p14:creationId xmlns:p14="http://schemas.microsoft.com/office/powerpoint/2010/main" val="990420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14E7EBF-8FEE-4079-889B-EEE134D3083A}" type="slidenum">
              <a:rPr lang="en-US" smtClean="0"/>
              <a:t>32</a:t>
            </a:fld>
            <a:endParaRPr lang="en-US"/>
          </a:p>
        </p:txBody>
      </p:sp>
    </p:spTree>
    <p:extLst>
      <p:ext uri="{BB962C8B-B14F-4D97-AF65-F5344CB8AC3E}">
        <p14:creationId xmlns:p14="http://schemas.microsoft.com/office/powerpoint/2010/main" val="2060778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A32BD7-20C0-9745-A96C-6528A7F10320}"/>
              </a:ext>
            </a:extLst>
          </p:cNvPr>
          <p:cNvPicPr>
            <a:picLocks noChangeAspect="1"/>
          </p:cNvPicPr>
          <p:nvPr userDrawn="1"/>
        </p:nvPicPr>
        <p:blipFill rotWithShape="1">
          <a:blip r:embed="rId2"/>
          <a:srcRect t="3990" r="3990"/>
          <a:stretch/>
        </p:blipFill>
        <p:spPr>
          <a:xfrm>
            <a:off x="-54245" y="0"/>
            <a:ext cx="12246245" cy="6887052"/>
          </a:xfrm>
          <a:prstGeom prst="rect">
            <a:avLst/>
          </a:prstGeom>
        </p:spPr>
      </p:pic>
      <p:pic>
        <p:nvPicPr>
          <p:cNvPr id="6" name="MS logo gray - EMF">
            <a:extLst>
              <a:ext uri="{FF2B5EF4-FFF2-40B4-BE49-F238E27FC236}">
                <a16:creationId xmlns:a16="http://schemas.microsoft.com/office/drawing/2014/main" id="{D3453B0B-33DE-4ED0-A610-D76D0E610F6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3297" y="281709"/>
            <a:ext cx="2440148" cy="902855"/>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rgbClr val="000000"/>
                </a:solidFill>
                <a:latin typeface="+mj-lt"/>
                <a:cs typeface="Segoe UI" panose="020B0502040204020203" pitchFamily="34" charset="0"/>
              </a:defRPr>
            </a:lvl1pPr>
          </a:lstStyle>
          <a:p>
            <a:r>
              <a:rPr lang="en-US"/>
              <a:t>Presentation Title</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rgbClr val="000000"/>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1867247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721939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375607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969315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252829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03253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1156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415051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65433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83163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4"/>
            <a:ext cx="11018520" cy="553998"/>
          </a:xfrm>
        </p:spPr>
        <p:txBody>
          <a:bodyPr/>
          <a:lstStyle>
            <a:lvl1pPr>
              <a:defRPr sz="3600">
                <a:solidFill>
                  <a:srgbClr val="000000"/>
                </a:solidFill>
              </a:defRPr>
            </a:lvl1pPr>
          </a:lstStyle>
          <a:p>
            <a:r>
              <a:rPr lang="en-US"/>
              <a:t>Click to edit Master title style</a:t>
            </a:r>
          </a:p>
        </p:txBody>
      </p:sp>
      <p:sp>
        <p:nvSpPr>
          <p:cNvPr id="4" name="Text Placeholder 3"/>
          <p:cNvSpPr>
            <a:spLocks noGrp="1"/>
          </p:cNvSpPr>
          <p:nvPr>
            <p:ph type="body" sz="quarter" idx="10" hasCustomPrompt="1"/>
          </p:nvPr>
        </p:nvSpPr>
        <p:spPr>
          <a:xfrm>
            <a:off x="586390" y="1434370"/>
            <a:ext cx="11018520" cy="1095685"/>
          </a:xfrm>
        </p:spPr>
        <p:txBody>
          <a:bodyPr wrap="square">
            <a:spAutoFit/>
          </a:bodyPr>
          <a:lstStyle>
            <a:lvl1pPr marL="0" indent="0">
              <a:buNone/>
              <a:defRPr sz="2800" b="0" i="0">
                <a:solidFill>
                  <a:srgbClr val="000000"/>
                </a:solidFill>
                <a:latin typeface="+mn-lt"/>
                <a:cs typeface="Segoe UI" panose="020B0502040204020203" pitchFamily="34" charset="0"/>
              </a:defRPr>
            </a:lvl1pPr>
            <a:lvl2pPr marL="228600" indent="0">
              <a:buNone/>
              <a:defRPr sz="2000">
                <a:solidFill>
                  <a:srgbClr val="000000"/>
                </a:solidFill>
              </a:defRPr>
            </a:lvl2pPr>
            <a:lvl3pPr marL="457200" indent="0">
              <a:buNone/>
              <a:defRPr sz="1600">
                <a:solidFill>
                  <a:srgbClr val="000000"/>
                </a:solidFill>
              </a:defRPr>
            </a:lvl3pPr>
            <a:lvl4pPr marL="685800" indent="0">
              <a:buNone/>
              <a:defRPr sz="1200">
                <a:solidFill>
                  <a:srgbClr val="000000"/>
                </a:solidFill>
              </a:defRPr>
            </a:lvl4pPr>
            <a:lvl5pPr marL="914400" indent="0">
              <a:buNone/>
              <a:defRPr/>
            </a:lvl5pPr>
          </a:lstStyle>
          <a:p>
            <a:pPr lvl="0"/>
            <a:r>
              <a:rPr lang="en-US"/>
              <a:t>Main topic: Segoe UI, size 28pt</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21148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33595127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icrosoft Learn Slide">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6DF053E2-9B89-4AE1-AB8D-C364031707E5}"/>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7124C455-9DAF-44A6-BD06-505BDDAC68A8}"/>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B5A2B9E5-11B7-430F-8D4D-BE321E90BAE1}"/>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2C73EB76-9812-4991-A599-8E2FBA25962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26156874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3E47C34B-863A-456C-A81E-4B30C9899CC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56747010-294A-420E-856B-7C7DCB2B1356}"/>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7A3EFB90-D5E4-4EED-BE9B-BE3BBE9F0F34}"/>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TextBox 6">
            <a:extLst>
              <a:ext uri="{FF2B5EF4-FFF2-40B4-BE49-F238E27FC236}">
                <a16:creationId xmlns:a16="http://schemas.microsoft.com/office/drawing/2014/main" id="{12281E87-65CF-44A3-8E34-1E57696566CA}"/>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Tree>
    <p:extLst>
      <p:ext uri="{BB962C8B-B14F-4D97-AF65-F5344CB8AC3E}">
        <p14:creationId xmlns:p14="http://schemas.microsoft.com/office/powerpoint/2010/main" val="39925624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36">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5"/>
            <a:ext cx="11018520" cy="553998"/>
          </a:xfrm>
        </p:spPr>
        <p:txBody>
          <a:bodyPr/>
          <a:lstStyle>
            <a:lvl1pPr>
              <a:defRPr sz="36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095685"/>
          </a:xfrm>
        </p:spPr>
        <p:txBody>
          <a:bodyPr/>
          <a:lstStyle>
            <a:lvl1pPr>
              <a:defRPr sz="2800">
                <a:solidFill>
                  <a:srgbClr val="000000"/>
                </a:solidFill>
                <a:latin typeface="+mn-lt"/>
              </a:defRPr>
            </a:lvl1pPr>
            <a:lvl2pPr>
              <a:defRPr sz="2000">
                <a:solidFill>
                  <a:srgbClr val="000000"/>
                </a:solidFill>
              </a:defRPr>
            </a:lvl2pPr>
            <a:lvl3pPr>
              <a:defRPr sz="16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1"/>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r>
              <a:rPr lang="en-US"/>
              <a:t>© Microsoft Corporation                                                                                  					   	    	                                     Microsoft 365 </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8"/>
            <a:ext cx="11018520" cy="553998"/>
          </a:xfrm>
        </p:spPr>
        <p:txBody>
          <a:bodyPr/>
          <a:lstStyle>
            <a:lvl1pPr>
              <a:defRPr sz="3600"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hasCustomPrompt="1"/>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A1A1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a:extLst>
              <a:ext uri="{FF2B5EF4-FFF2-40B4-BE49-F238E27FC236}">
                <a16:creationId xmlns:a16="http://schemas.microsoft.com/office/drawing/2014/main" id="{2EEC6248-87BC-4D4D-98C3-91E1890DDA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0DB7B-50E3-B144-BCDA-3FED277B615A}"/>
              </a:ext>
            </a:extLst>
          </p:cNvPr>
          <p:cNvSpPr>
            <a:spLocks noGrp="1"/>
          </p:cNvSpPr>
          <p:nvPr>
            <p:ph type="title"/>
          </p:nvPr>
        </p:nvSpPr>
        <p:spPr>
          <a:xfrm>
            <a:off x="831850" y="3639466"/>
            <a:ext cx="10515600" cy="923010"/>
          </a:xfrm>
          <a:prstGeom prst="rect">
            <a:avLst/>
          </a:prstGeo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95C08308-89E5-E044-A20F-9FB0FF00B793}"/>
              </a:ext>
            </a:extLst>
          </p:cNvPr>
          <p:cNvSpPr>
            <a:spLocks noGrp="1"/>
          </p:cNvSpPr>
          <p:nvPr>
            <p:ph type="body" idx="1"/>
          </p:nvPr>
        </p:nvSpPr>
        <p:spPr>
          <a:xfrm>
            <a:off x="831850" y="4589464"/>
            <a:ext cx="10515600" cy="369332"/>
          </a:xfrm>
          <a:prstGeom prst="rect">
            <a:avLst/>
          </a:prstGeom>
        </p:spPr>
        <p:txBody>
          <a:bodyPr/>
          <a:lstStyle>
            <a:lvl1pPr marL="0" indent="0">
              <a:buNone/>
              <a:defRPr sz="2400">
                <a:solidFill>
                  <a:schemeClr val="tx1">
                    <a:lumMod val="20000"/>
                    <a:lumOff val="80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A17D6C-CF17-F047-9C92-0D224D6D36CB}"/>
              </a:ext>
            </a:extLst>
          </p:cNvPr>
          <p:cNvSpPr>
            <a:spLocks noGrp="1"/>
          </p:cNvSpPr>
          <p:nvPr>
            <p:ph type="dt" sz="half" idx="10"/>
          </p:nvPr>
        </p:nvSpPr>
        <p:spPr/>
        <p:txBody>
          <a:bodyPr/>
          <a:lstStyle/>
          <a:p>
            <a:fld id="{9255D864-94D4-6D47-B1E2-28CFE9C141AC}" type="datetimeFigureOut">
              <a:rPr lang="en-US" smtClean="0"/>
              <a:t>11/15/20</a:t>
            </a:fld>
            <a:endParaRPr lang="en-US"/>
          </a:p>
        </p:txBody>
      </p:sp>
      <p:sp>
        <p:nvSpPr>
          <p:cNvPr id="5" name="Footer Placeholder 4">
            <a:extLst>
              <a:ext uri="{FF2B5EF4-FFF2-40B4-BE49-F238E27FC236}">
                <a16:creationId xmlns:a16="http://schemas.microsoft.com/office/drawing/2014/main" id="{0D2DDE35-4277-B54A-991D-F88DB4496F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B5AA52-9312-0F43-850F-57182CF9B25F}"/>
              </a:ext>
            </a:extLst>
          </p:cNvPr>
          <p:cNvSpPr>
            <a:spLocks noGrp="1"/>
          </p:cNvSpPr>
          <p:nvPr>
            <p:ph type="sldNum" sz="quarter" idx="12"/>
          </p:nvPr>
        </p:nvSpPr>
        <p:spPr/>
        <p:txBody>
          <a:bodyPr/>
          <a:lstStyle/>
          <a:p>
            <a:fld id="{CF9D9B7B-7126-7F40-B5F7-40F6123B62CA}" type="slidenum">
              <a:rPr lang="en-US" smtClean="0"/>
              <a:t>‹Nº›</a:t>
            </a:fld>
            <a:endParaRPr lang="en-US"/>
          </a:p>
        </p:txBody>
      </p:sp>
    </p:spTree>
    <p:extLst>
      <p:ext uri="{BB962C8B-B14F-4D97-AF65-F5344CB8AC3E}">
        <p14:creationId xmlns:p14="http://schemas.microsoft.com/office/powerpoint/2010/main" val="35372348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0530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0" y="3160782"/>
            <a:ext cx="3597528" cy="267820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6" y="3151389"/>
            <a:ext cx="3622117" cy="2678201"/>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183414821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4"/>
            <a:ext cx="11018520" cy="553998"/>
          </a:xfrm>
        </p:spPr>
        <p:txBody>
          <a:bodyPr/>
          <a:lstStyle>
            <a:lvl1pPr>
              <a:defRPr sz="36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2000" b="0">
                <a:solidFill>
                  <a:srgbClr val="000000"/>
                </a:solidFill>
              </a:defRPr>
            </a:lvl2pPr>
            <a:lvl3pPr marL="450850" indent="0">
              <a:buFont typeface="Wingdings" panose="05000000000000000000" pitchFamily="2" charset="2"/>
              <a:buNone/>
              <a:tabLst/>
              <a:defRPr sz="1600" b="0">
                <a:solidFill>
                  <a:srgbClr val="000000"/>
                </a:solidFill>
              </a:defRPr>
            </a:lvl3pPr>
            <a:lvl4pPr marL="652462" indent="0">
              <a:buFont typeface="Wingdings" panose="05000000000000000000" pitchFamily="2" charset="2"/>
              <a:buNone/>
              <a:defRPr sz="1400" b="0">
                <a:solidFill>
                  <a:srgbClr val="000000"/>
                </a:solidFill>
              </a:defRPr>
            </a:lvl4pPr>
            <a:lvl5pPr marL="854075" indent="0">
              <a:buFont typeface="Wingdings" panose="05000000000000000000" pitchFamily="2" charset="2"/>
              <a:buNone/>
              <a:tabLst/>
              <a:defRPr sz="14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2000" b="0">
                <a:solidFill>
                  <a:srgbClr val="000000"/>
                </a:solidFill>
              </a:defRPr>
            </a:lvl2pPr>
            <a:lvl3pPr marL="450850" indent="0">
              <a:buFont typeface="Wingdings" panose="05000000000000000000" pitchFamily="2" charset="2"/>
              <a:buNone/>
              <a:tabLst/>
              <a:defRPr sz="1600" b="0">
                <a:solidFill>
                  <a:srgbClr val="000000"/>
                </a:solidFill>
              </a:defRPr>
            </a:lvl3pPr>
            <a:lvl4pPr marL="652462" indent="0">
              <a:buFont typeface="Wingdings" panose="05000000000000000000" pitchFamily="2" charset="2"/>
              <a:buNone/>
              <a:defRPr sz="1400" b="0">
                <a:solidFill>
                  <a:srgbClr val="000000"/>
                </a:solidFill>
              </a:defRPr>
            </a:lvl4pPr>
            <a:lvl5pPr marL="854075" indent="0">
              <a:buFont typeface="Wingdings" panose="05000000000000000000" pitchFamily="2" charset="2"/>
              <a:buNone/>
              <a:tabLst/>
              <a:defRPr sz="14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1"/>
            <a:ext cx="11018520" cy="553998"/>
          </a:xfrm>
        </p:spPr>
        <p:txBody>
          <a:bodyPr/>
          <a:lstStyle>
            <a:lvl1pPr>
              <a:defRPr sz="36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rgbClr val="000000"/>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solidFill>
                  <a:srgbClr val="000000"/>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81657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solidFill>
                  <a:srgbClr val="000000"/>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967122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186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8"/>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6" cstate="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64" r:id="rId1"/>
    <p:sldLayoutId id="2147484240" r:id="rId2"/>
    <p:sldLayoutId id="2147484241" r:id="rId3"/>
    <p:sldLayoutId id="2147484474" r:id="rId4"/>
    <p:sldLayoutId id="2147484247" r:id="rId5"/>
    <p:sldLayoutId id="2147484603" r:id="rId6"/>
    <p:sldLayoutId id="2147484645" r:id="rId7"/>
    <p:sldLayoutId id="2147484646" r:id="rId8"/>
    <p:sldLayoutId id="2147484647" r:id="rId9"/>
    <p:sldLayoutId id="2147484665" r:id="rId10"/>
    <p:sldLayoutId id="2147484666" r:id="rId11"/>
    <p:sldLayoutId id="2147484667" r:id="rId12"/>
    <p:sldLayoutId id="2147484668" r:id="rId13"/>
    <p:sldLayoutId id="2147484669" r:id="rId14"/>
    <p:sldLayoutId id="2147484670" r:id="rId15"/>
    <p:sldLayoutId id="2147484671" r:id="rId16"/>
    <p:sldLayoutId id="2147484672" r:id="rId17"/>
    <p:sldLayoutId id="2147484673" r:id="rId18"/>
    <p:sldLayoutId id="2147484249" r:id="rId19"/>
    <p:sldLayoutId id="2147484640" r:id="rId20"/>
    <p:sldLayoutId id="2147484582" r:id="rId21"/>
    <p:sldLayoutId id="2147484641" r:id="rId22"/>
    <p:sldLayoutId id="2147484584" r:id="rId23"/>
    <p:sldLayoutId id="2147484674" r:id="rId24"/>
    <p:sldLayoutId id="2147484675" r:id="rId25"/>
    <p:sldLayoutId id="2147484676" r:id="rId26"/>
    <p:sldLayoutId id="2147484583" r:id="rId27"/>
    <p:sldLayoutId id="2147484256" r:id="rId28"/>
    <p:sldLayoutId id="2147484257" r:id="rId29"/>
    <p:sldLayoutId id="2147484585" r:id="rId30"/>
    <p:sldLayoutId id="2147484263" r:id="rId31"/>
    <p:sldLayoutId id="2147484299" r:id="rId32"/>
    <p:sldLayoutId id="2147484677" r:id="rId33"/>
    <p:sldLayoutId id="2147484679" r:id="rId34"/>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7.xml"/><Relationship Id="rId4" Type="http://schemas.openxmlformats.org/officeDocument/2006/relationships/image" Target="../media/image18.svg"/></Relationships>
</file>

<file path=ppt/slides/_rels/slide3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26.png"/><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3.xml"/><Relationship Id="rId4" Type="http://schemas.openxmlformats.org/officeDocument/2006/relationships/image" Target="../media/image14.sv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3.xml"/><Relationship Id="rId4" Type="http://schemas.openxmlformats.org/officeDocument/2006/relationships/image" Target="../media/image28.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83A0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B0BFCD7-F1FE-429D-A0AF-983BAC85449F}"/>
              </a:ext>
            </a:extLst>
          </p:cNvPr>
          <p:cNvSpPr>
            <a:spLocks noGrp="1"/>
          </p:cNvSpPr>
          <p:nvPr>
            <p:ph type="title"/>
          </p:nvPr>
        </p:nvSpPr>
        <p:spPr>
          <a:xfrm>
            <a:off x="584644" y="756505"/>
            <a:ext cx="6605050" cy="1117508"/>
          </a:xfrm>
        </p:spPr>
        <p:txBody>
          <a:bodyPr/>
          <a:lstStyle/>
          <a:p>
            <a:r>
              <a:rPr lang="en-US" sz="5400" dirty="0">
                <a:solidFill>
                  <a:schemeClr val="bg1"/>
                </a:solidFill>
              </a:rPr>
              <a:t>.NET MAUI Handlers</a:t>
            </a:r>
          </a:p>
        </p:txBody>
      </p:sp>
      <p:sp>
        <p:nvSpPr>
          <p:cNvPr id="10" name="Text Placeholder 2">
            <a:extLst>
              <a:ext uri="{FF2B5EF4-FFF2-40B4-BE49-F238E27FC236}">
                <a16:creationId xmlns:a16="http://schemas.microsoft.com/office/drawing/2014/main" id="{97BDF55B-DF6E-46C1-BAE2-BAAB78A0D7EF}"/>
              </a:ext>
            </a:extLst>
          </p:cNvPr>
          <p:cNvSpPr>
            <a:spLocks noGrp="1"/>
          </p:cNvSpPr>
          <p:nvPr>
            <p:ph type="body" sz="quarter" idx="10"/>
          </p:nvPr>
        </p:nvSpPr>
        <p:spPr>
          <a:xfrm>
            <a:off x="584200" y="2611810"/>
            <a:ext cx="4162425" cy="1117508"/>
          </a:xfrm>
        </p:spPr>
        <p:txBody>
          <a:bodyPr/>
          <a:lstStyle/>
          <a:p>
            <a:r>
              <a:rPr lang="en-US" sz="2800" dirty="0">
                <a:solidFill>
                  <a:schemeClr val="bg1"/>
                </a:solidFill>
              </a:rPr>
              <a:t>Javier Suarez</a:t>
            </a:r>
          </a:p>
          <a:p>
            <a:r>
              <a:rPr lang="en-US" sz="2800" dirty="0">
                <a:solidFill>
                  <a:schemeClr val="bg1"/>
                </a:solidFill>
              </a:rPr>
              <a:t>Twitter: @</a:t>
            </a:r>
            <a:r>
              <a:rPr lang="en-US" sz="2800" dirty="0" err="1">
                <a:solidFill>
                  <a:schemeClr val="bg1"/>
                </a:solidFill>
              </a:rPr>
              <a:t>jsuarezruiz</a:t>
            </a:r>
            <a:endParaRPr lang="en-US" sz="2800">
              <a:solidFill>
                <a:schemeClr val="bg1"/>
              </a:solidFill>
            </a:endParaRPr>
          </a:p>
          <a:p>
            <a:endParaRPr lang="en-US" sz="2800">
              <a:solidFill>
                <a:schemeClr val="bg1"/>
              </a:solidFill>
            </a:endParaRPr>
          </a:p>
        </p:txBody>
      </p:sp>
      <p:sp>
        <p:nvSpPr>
          <p:cNvPr id="4" name="Rectángulo 3">
            <a:extLst>
              <a:ext uri="{FF2B5EF4-FFF2-40B4-BE49-F238E27FC236}">
                <a16:creationId xmlns:a16="http://schemas.microsoft.com/office/drawing/2014/main" id="{73F4DED9-EFC6-B14D-A1D4-1F640C93E577}"/>
              </a:ext>
            </a:extLst>
          </p:cNvPr>
          <p:cNvSpPr/>
          <p:nvPr/>
        </p:nvSpPr>
        <p:spPr bwMode="auto">
          <a:xfrm>
            <a:off x="-1" y="5327047"/>
            <a:ext cx="12192001" cy="15309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Graphic 5">
            <a:extLst>
              <a:ext uri="{FF2B5EF4-FFF2-40B4-BE49-F238E27FC236}">
                <a16:creationId xmlns:a16="http://schemas.microsoft.com/office/drawing/2014/main" id="{CEB3CDC3-03D9-E241-A233-36FD66EFE1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95680" y="3991655"/>
            <a:ext cx="2369939" cy="2866345"/>
          </a:xfrm>
          <a:prstGeom prst="rect">
            <a:avLst/>
          </a:prstGeom>
        </p:spPr>
      </p:pic>
    </p:spTree>
    <p:extLst>
      <p:ext uri="{BB962C8B-B14F-4D97-AF65-F5344CB8AC3E}">
        <p14:creationId xmlns:p14="http://schemas.microsoft.com/office/powerpoint/2010/main" val="27706440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9EF0A0-0A38-844B-BDF5-A46306259152}"/>
              </a:ext>
            </a:extLst>
          </p:cNvPr>
          <p:cNvSpPr>
            <a:spLocks noGrp="1"/>
          </p:cNvSpPr>
          <p:nvPr>
            <p:ph type="title"/>
          </p:nvPr>
        </p:nvSpPr>
        <p:spPr/>
        <p:txBody>
          <a:bodyPr/>
          <a:lstStyle/>
          <a:p>
            <a:r>
              <a:rPr lang="es-ES" err="1"/>
              <a:t>Glossary</a:t>
            </a:r>
            <a:r>
              <a:rPr lang="es-ES"/>
              <a:t> of </a:t>
            </a:r>
            <a:r>
              <a:rPr lang="es-ES" err="1"/>
              <a:t>Terms</a:t>
            </a:r>
            <a:r>
              <a:rPr lang="es-ES"/>
              <a:t>	</a:t>
            </a:r>
          </a:p>
        </p:txBody>
      </p:sp>
      <p:sp>
        <p:nvSpPr>
          <p:cNvPr id="3" name="CuadroTexto 2">
            <a:extLst>
              <a:ext uri="{FF2B5EF4-FFF2-40B4-BE49-F238E27FC236}">
                <a16:creationId xmlns:a16="http://schemas.microsoft.com/office/drawing/2014/main" id="{BCC7E2FE-E4FC-3046-9CD4-4F9D2CB13E90}"/>
              </a:ext>
            </a:extLst>
          </p:cNvPr>
          <p:cNvSpPr txBox="1"/>
          <p:nvPr/>
        </p:nvSpPr>
        <p:spPr>
          <a:xfrm>
            <a:off x="588263" y="1436914"/>
            <a:ext cx="11075532" cy="2839624"/>
          </a:xfrm>
          <a:prstGeom prst="rect">
            <a:avLst/>
          </a:prstGeom>
          <a:noFill/>
        </p:spPr>
        <p:txBody>
          <a:bodyPr wrap="none" lIns="0" tIns="0" rIns="0" bIns="0" rtlCol="0">
            <a:spAutoFit/>
          </a:bodyPr>
          <a:lstStyle/>
          <a:p>
            <a:pPr marL="342900" indent="-342900" algn="l">
              <a:lnSpc>
                <a:spcPct val="200000"/>
              </a:lnSpc>
              <a:buFont typeface="Arial" panose="020B0604020202020204" pitchFamily="34" charset="0"/>
              <a:buChar char="•"/>
            </a:pPr>
            <a:r>
              <a:rPr lang="es-ES" sz="2400" b="1">
                <a:gradFill>
                  <a:gsLst>
                    <a:gs pos="2917">
                      <a:schemeClr val="tx1"/>
                    </a:gs>
                    <a:gs pos="30000">
                      <a:schemeClr val="tx1"/>
                    </a:gs>
                  </a:gsLst>
                  <a:lin ang="5400000" scaled="0"/>
                </a:gradFill>
              </a:rPr>
              <a:t>Control</a:t>
            </a:r>
            <a:r>
              <a:rPr lang="es-ES" sz="2400">
                <a:gradFill>
                  <a:gsLst>
                    <a:gs pos="2917">
                      <a:schemeClr val="tx1"/>
                    </a:gs>
                    <a:gs pos="30000">
                      <a:schemeClr val="tx1"/>
                    </a:gs>
                  </a:gsLst>
                  <a:lin ang="5400000" scaled="0"/>
                </a:gradFill>
              </a:rPr>
              <a:t> - </a:t>
            </a:r>
            <a:r>
              <a:rPr lang="es-ES" sz="2400" err="1">
                <a:gradFill>
                  <a:gsLst>
                    <a:gs pos="2917">
                      <a:schemeClr val="tx1"/>
                    </a:gs>
                    <a:gs pos="30000">
                      <a:schemeClr val="tx1"/>
                    </a:gs>
                  </a:gsLst>
                  <a:lin ang="5400000" scaled="0"/>
                </a:gradFill>
              </a:rPr>
              <a:t>The</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Xplat</a:t>
            </a:r>
            <a:r>
              <a:rPr lang="es-ES" sz="2400">
                <a:gradFill>
                  <a:gsLst>
                    <a:gs pos="2917">
                      <a:schemeClr val="tx1"/>
                    </a:gs>
                    <a:gs pos="30000">
                      <a:schemeClr val="tx1"/>
                    </a:gs>
                  </a:gsLst>
                  <a:lin ang="5400000" scaled="0"/>
                </a:gradFill>
              </a:rPr>
              <a:t> UI </a:t>
            </a:r>
            <a:r>
              <a:rPr lang="es-ES" sz="2400" err="1">
                <a:gradFill>
                  <a:gsLst>
                    <a:gs pos="2917">
                      <a:schemeClr val="tx1"/>
                    </a:gs>
                    <a:gs pos="30000">
                      <a:schemeClr val="tx1"/>
                    </a:gs>
                  </a:gsLst>
                  <a:lin ang="5400000" scaled="0"/>
                </a:gradFill>
              </a:rPr>
              <a:t>element</a:t>
            </a:r>
            <a:r>
              <a:rPr lang="es-ES" sz="2400">
                <a:gradFill>
                  <a:gsLst>
                    <a:gs pos="2917">
                      <a:schemeClr val="tx1"/>
                    </a:gs>
                    <a:gs pos="30000">
                      <a:schemeClr val="tx1"/>
                    </a:gs>
                  </a:gsLst>
                  <a:lin ang="5400000" scaled="0"/>
                </a:gradFill>
              </a:rPr>
              <a:t>.</a:t>
            </a:r>
          </a:p>
          <a:p>
            <a:pPr marL="342900" indent="-342900" algn="l">
              <a:lnSpc>
                <a:spcPct val="200000"/>
              </a:lnSpc>
              <a:buFont typeface="Arial" panose="020B0604020202020204" pitchFamily="34" charset="0"/>
              <a:buChar char="•"/>
            </a:pPr>
            <a:r>
              <a:rPr lang="es-ES" sz="2400" b="1" err="1">
                <a:gradFill>
                  <a:gsLst>
                    <a:gs pos="2917">
                      <a:schemeClr val="tx1"/>
                    </a:gs>
                    <a:gs pos="30000">
                      <a:schemeClr val="tx1"/>
                    </a:gs>
                  </a:gsLst>
                  <a:lin ang="5400000" scaled="0"/>
                </a:gradFill>
              </a:rPr>
              <a:t>Renderer</a:t>
            </a:r>
            <a:r>
              <a:rPr lang="es-ES" sz="2400">
                <a:gradFill>
                  <a:gsLst>
                    <a:gs pos="2917">
                      <a:schemeClr val="tx1"/>
                    </a:gs>
                    <a:gs pos="30000">
                      <a:schemeClr val="tx1"/>
                    </a:gs>
                  </a:gsLst>
                  <a:lin ang="5400000" scaled="0"/>
                </a:gradFill>
              </a:rPr>
              <a:t> - </a:t>
            </a:r>
            <a:r>
              <a:rPr lang="es-ES" sz="2400" err="1">
                <a:gradFill>
                  <a:gsLst>
                    <a:gs pos="2917">
                      <a:schemeClr val="tx1"/>
                    </a:gs>
                    <a:gs pos="30000">
                      <a:schemeClr val="tx1"/>
                    </a:gs>
                  </a:gsLst>
                  <a:lin ang="5400000" scaled="0"/>
                </a:gradFill>
              </a:rPr>
              <a:t>The</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platform</a:t>
            </a:r>
            <a:r>
              <a:rPr lang="es-ES" sz="2400">
                <a:gradFill>
                  <a:gsLst>
                    <a:gs pos="2917">
                      <a:schemeClr val="tx1"/>
                    </a:gs>
                    <a:gs pos="30000">
                      <a:schemeClr val="tx1"/>
                    </a:gs>
                  </a:gsLst>
                  <a:lin ang="5400000" scaled="0"/>
                </a:gradFill>
              </a:rPr>
              <a:t> control </a:t>
            </a:r>
            <a:r>
              <a:rPr lang="es-ES" sz="2400" err="1">
                <a:gradFill>
                  <a:gsLst>
                    <a:gs pos="2917">
                      <a:schemeClr val="tx1"/>
                    </a:gs>
                    <a:gs pos="30000">
                      <a:schemeClr val="tx1"/>
                    </a:gs>
                  </a:gsLst>
                  <a:lin ang="5400000" scaled="0"/>
                </a:gradFill>
              </a:rPr>
              <a:t>implementation</a:t>
            </a:r>
            <a:r>
              <a:rPr lang="es-ES" sz="2400">
                <a:gradFill>
                  <a:gsLst>
                    <a:gs pos="2917">
                      <a:schemeClr val="tx1"/>
                    </a:gs>
                    <a:gs pos="30000">
                      <a:schemeClr val="tx1"/>
                    </a:gs>
                  </a:gsLst>
                  <a:lin ang="5400000" scaled="0"/>
                </a:gradFill>
              </a:rPr>
              <a:t> no </a:t>
            </a:r>
            <a:r>
              <a:rPr lang="es-ES" sz="2400" err="1">
                <a:gradFill>
                  <a:gsLst>
                    <a:gs pos="2917">
                      <a:schemeClr val="tx1"/>
                    </a:gs>
                    <a:gs pos="30000">
                      <a:schemeClr val="tx1"/>
                    </a:gs>
                  </a:gsLst>
                  <a:lin ang="5400000" scaled="0"/>
                </a:gradFill>
              </a:rPr>
              <a:t>longer</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used</a:t>
            </a:r>
            <a:r>
              <a:rPr lang="es-ES" sz="2400">
                <a:gradFill>
                  <a:gsLst>
                    <a:gs pos="2917">
                      <a:schemeClr val="tx1"/>
                    </a:gs>
                    <a:gs pos="30000">
                      <a:schemeClr val="tx1"/>
                    </a:gs>
                  </a:gsLst>
                  <a:lin ang="5400000" scaled="0"/>
                </a:gradFill>
              </a:rPr>
              <a:t> in .NET MAUI.</a:t>
            </a:r>
          </a:p>
          <a:p>
            <a:pPr marL="342900" indent="-342900" algn="l">
              <a:lnSpc>
                <a:spcPct val="200000"/>
              </a:lnSpc>
              <a:buFont typeface="Arial" panose="020B0604020202020204" pitchFamily="34" charset="0"/>
              <a:buChar char="•"/>
            </a:pPr>
            <a:r>
              <a:rPr lang="es-ES" sz="2400" b="1" err="1">
                <a:gradFill>
                  <a:gsLst>
                    <a:gs pos="2917">
                      <a:schemeClr val="tx1"/>
                    </a:gs>
                    <a:gs pos="30000">
                      <a:schemeClr val="tx1"/>
                    </a:gs>
                  </a:gsLst>
                  <a:lin ang="5400000" scaled="0"/>
                </a:gradFill>
              </a:rPr>
              <a:t>Mapper</a:t>
            </a:r>
            <a:r>
              <a:rPr lang="es-ES" sz="2400">
                <a:gradFill>
                  <a:gsLst>
                    <a:gs pos="2917">
                      <a:schemeClr val="tx1"/>
                    </a:gs>
                    <a:gs pos="30000">
                      <a:schemeClr val="tx1"/>
                    </a:gs>
                  </a:gsLst>
                  <a:lin ang="5400000" scaled="0"/>
                </a:gradFill>
              </a:rPr>
              <a:t> – A </a:t>
            </a:r>
            <a:r>
              <a:rPr lang="es-ES" sz="2400" err="1">
                <a:gradFill>
                  <a:gsLst>
                    <a:gs pos="2917">
                      <a:schemeClr val="tx1"/>
                    </a:gs>
                    <a:gs pos="30000">
                      <a:schemeClr val="tx1"/>
                    </a:gs>
                  </a:gsLst>
                  <a:lin ang="5400000" scaled="0"/>
                </a:gradFill>
              </a:rPr>
              <a:t>dictionary</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mapping</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the</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xPlat</a:t>
            </a:r>
            <a:r>
              <a:rPr lang="es-ES" sz="2400">
                <a:gradFill>
                  <a:gsLst>
                    <a:gs pos="2917">
                      <a:schemeClr val="tx1"/>
                    </a:gs>
                    <a:gs pos="30000">
                      <a:schemeClr val="tx1"/>
                    </a:gs>
                  </a:gsLst>
                  <a:lin ang="5400000" scaled="0"/>
                </a:gradFill>
              </a:rPr>
              <a:t> API to </a:t>
            </a:r>
            <a:r>
              <a:rPr lang="es-ES" sz="2400" err="1">
                <a:gradFill>
                  <a:gsLst>
                    <a:gs pos="2917">
                      <a:schemeClr val="tx1"/>
                    </a:gs>
                    <a:gs pos="30000">
                      <a:schemeClr val="tx1"/>
                    </a:gs>
                  </a:gsLst>
                  <a:lin ang="5400000" scaled="0"/>
                </a:gradFill>
              </a:rPr>
              <a:t>the</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platform</a:t>
            </a:r>
            <a:r>
              <a:rPr lang="es-ES" sz="2400">
                <a:gradFill>
                  <a:gsLst>
                    <a:gs pos="2917">
                      <a:schemeClr val="tx1"/>
                    </a:gs>
                    <a:gs pos="30000">
                      <a:schemeClr val="tx1"/>
                    </a:gs>
                  </a:gsLst>
                  <a:lin ang="5400000" scaled="0"/>
                </a:gradFill>
              </a:rPr>
              <a:t> API.</a:t>
            </a:r>
          </a:p>
          <a:p>
            <a:pPr marL="342900" indent="-342900" algn="l">
              <a:lnSpc>
                <a:spcPct val="200000"/>
              </a:lnSpc>
              <a:buFont typeface="Arial" panose="020B0604020202020204" pitchFamily="34" charset="0"/>
              <a:buChar char="•"/>
            </a:pPr>
            <a:r>
              <a:rPr lang="es-ES" sz="2400" b="1" err="1">
                <a:gradFill>
                  <a:gsLst>
                    <a:gs pos="2917">
                      <a:schemeClr val="tx1"/>
                    </a:gs>
                    <a:gs pos="30000">
                      <a:schemeClr val="tx1"/>
                    </a:gs>
                  </a:gsLst>
                  <a:lin ang="5400000" scaled="0"/>
                </a:gradFill>
              </a:rPr>
              <a:t>Handler</a:t>
            </a:r>
            <a:r>
              <a:rPr lang="es-ES" sz="2400">
                <a:gradFill>
                  <a:gsLst>
                    <a:gs pos="2917">
                      <a:schemeClr val="tx1"/>
                    </a:gs>
                    <a:gs pos="30000">
                      <a:schemeClr val="tx1"/>
                    </a:gs>
                  </a:gsLst>
                  <a:lin ang="5400000" scaled="0"/>
                </a:gradFill>
              </a:rPr>
              <a:t> – </a:t>
            </a:r>
            <a:r>
              <a:rPr lang="es-ES" sz="2400" err="1">
                <a:gradFill>
                  <a:gsLst>
                    <a:gs pos="2917">
                      <a:schemeClr val="tx1"/>
                    </a:gs>
                    <a:gs pos="30000">
                      <a:schemeClr val="tx1"/>
                    </a:gs>
                  </a:gsLst>
                  <a:lin ang="5400000" scaled="0"/>
                </a:gradFill>
              </a:rPr>
              <a:t>Responsible</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for</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applying</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the</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Xplat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request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for</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the</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platform</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controls</a:t>
            </a:r>
            <a:r>
              <a:rPr lang="es-ES" sz="240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77972035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E72B57-4C1C-4A94-A16D-5EE20FBB71E6}"/>
              </a:ext>
            </a:extLst>
          </p:cNvPr>
          <p:cNvSpPr>
            <a:spLocks noGrp="1"/>
          </p:cNvSpPr>
          <p:nvPr>
            <p:ph type="title"/>
          </p:nvPr>
        </p:nvSpPr>
        <p:spPr>
          <a:xfrm>
            <a:off x="588263" y="497541"/>
            <a:ext cx="11018520" cy="553998"/>
          </a:xfrm>
        </p:spPr>
        <p:txBody>
          <a:bodyPr/>
          <a:lstStyle/>
          <a:p>
            <a:r>
              <a:rPr lang="en-US"/>
              <a:t>What are the architecture problems of </a:t>
            </a:r>
            <a:r>
              <a:rPr lang="en-US" err="1"/>
              <a:t>Xamarin.Forms</a:t>
            </a:r>
            <a:r>
              <a:rPr lang="en-US"/>
              <a:t>?</a:t>
            </a:r>
          </a:p>
        </p:txBody>
      </p:sp>
      <p:sp>
        <p:nvSpPr>
          <p:cNvPr id="6" name="Rectangle 5">
            <a:extLst>
              <a:ext uri="{FF2B5EF4-FFF2-40B4-BE49-F238E27FC236}">
                <a16:creationId xmlns:a16="http://schemas.microsoft.com/office/drawing/2014/main" id="{A8EC6C52-9927-4A5D-B5EF-750ACC6EF732}"/>
              </a:ext>
            </a:extLst>
          </p:cNvPr>
          <p:cNvSpPr/>
          <p:nvPr/>
        </p:nvSpPr>
        <p:spPr bwMode="auto">
          <a:xfrm>
            <a:off x="4200809" y="1945820"/>
            <a:ext cx="2933322"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err="1">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Xamarin.Forms.Button</a:t>
            </a:r>
            <a:endParaRPr lang="en-US" sz="200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endParaRPr>
          </a:p>
        </p:txBody>
      </p:sp>
      <p:sp>
        <p:nvSpPr>
          <p:cNvPr id="7" name="Rectangle 6">
            <a:extLst>
              <a:ext uri="{FF2B5EF4-FFF2-40B4-BE49-F238E27FC236}">
                <a16:creationId xmlns:a16="http://schemas.microsoft.com/office/drawing/2014/main" id="{2C6BB79C-74F4-4302-8C99-82EBC8392478}"/>
              </a:ext>
            </a:extLst>
          </p:cNvPr>
          <p:cNvSpPr/>
          <p:nvPr/>
        </p:nvSpPr>
        <p:spPr bwMode="auto">
          <a:xfrm>
            <a:off x="1145515" y="1945820"/>
            <a:ext cx="2362953" cy="553998"/>
          </a:xfrm>
          <a:prstGeom prst="rect">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err="1">
                <a:gradFill>
                  <a:gsLst>
                    <a:gs pos="0">
                      <a:srgbClr val="FFFFFF"/>
                    </a:gs>
                    <a:gs pos="100000">
                      <a:srgbClr val="FFFFFF"/>
                    </a:gs>
                  </a:gsLst>
                  <a:lin ang="5400000" scaled="0"/>
                </a:gradFill>
                <a:ea typeface="Segoe UI" pitchFamily="34" charset="0"/>
                <a:cs typeface="Segoe UI" pitchFamily="34" charset="0"/>
              </a:rPr>
              <a:t>ButtonRenderer</a:t>
            </a: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3DE07D62-6D29-41C5-9A16-832006391D17}"/>
              </a:ext>
            </a:extLst>
          </p:cNvPr>
          <p:cNvCxnSpPr>
            <a:stCxn id="7" idx="3"/>
            <a:endCxn id="6" idx="1"/>
          </p:cNvCxnSpPr>
          <p:nvPr/>
        </p:nvCxnSpPr>
        <p:spPr>
          <a:xfrm>
            <a:off x="3508468" y="2222819"/>
            <a:ext cx="69234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Text Placeholder 2">
            <a:extLst>
              <a:ext uri="{FF2B5EF4-FFF2-40B4-BE49-F238E27FC236}">
                <a16:creationId xmlns:a16="http://schemas.microsoft.com/office/drawing/2014/main" id="{444327F3-1D68-4EC6-B760-FCFEB5739636}"/>
              </a:ext>
            </a:extLst>
          </p:cNvPr>
          <p:cNvSpPr txBox="1">
            <a:spLocks/>
          </p:cNvSpPr>
          <p:nvPr/>
        </p:nvSpPr>
        <p:spPr>
          <a:xfrm>
            <a:off x="865940" y="1154558"/>
            <a:ext cx="8803161" cy="49566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a:t>- Renderers are tightly coupled to Xamarin.Forms components </a:t>
            </a:r>
          </a:p>
          <a:p>
            <a:endParaRPr lang="en-US"/>
          </a:p>
        </p:txBody>
      </p:sp>
      <p:sp>
        <p:nvSpPr>
          <p:cNvPr id="26" name="TextBox 25">
            <a:extLst>
              <a:ext uri="{FF2B5EF4-FFF2-40B4-BE49-F238E27FC236}">
                <a16:creationId xmlns:a16="http://schemas.microsoft.com/office/drawing/2014/main" id="{0AF92950-0A85-46D2-B541-CD092DA07F2B}"/>
              </a:ext>
            </a:extLst>
          </p:cNvPr>
          <p:cNvSpPr txBox="1"/>
          <p:nvPr/>
        </p:nvSpPr>
        <p:spPr>
          <a:xfrm>
            <a:off x="865939" y="3526428"/>
            <a:ext cx="10740844" cy="923330"/>
          </a:xfrm>
          <a:prstGeom prst="rect">
            <a:avLst/>
          </a:prstGeom>
          <a:solidFill>
            <a:schemeClr val="accent6">
              <a:lumMod val="50000"/>
            </a:schemeClr>
          </a:solidFill>
        </p:spPr>
        <p:txBody>
          <a:bodyPr wrap="square">
            <a:spAutoFit/>
          </a:bodyPr>
          <a:lstStyle/>
          <a:p>
            <a:r>
              <a:rPr lang="en-US" sz="1800" b="0" i="0">
                <a:solidFill>
                  <a:schemeClr val="bg1"/>
                </a:solidFill>
                <a:effectLst/>
                <a:latin typeface="SFMono-Regular"/>
              </a:rPr>
              <a:t>[assembly: </a:t>
            </a:r>
            <a:r>
              <a:rPr lang="en-US" sz="1800" b="0" i="0" err="1">
                <a:solidFill>
                  <a:schemeClr val="bg1"/>
                </a:solidFill>
                <a:effectLst/>
                <a:latin typeface="SFMono-Regular"/>
              </a:rPr>
              <a:t>ExportRenderer</a:t>
            </a:r>
            <a:r>
              <a:rPr lang="en-US" sz="1800" b="0" i="0">
                <a:solidFill>
                  <a:schemeClr val="bg1"/>
                </a:solidFill>
                <a:effectLst/>
                <a:latin typeface="SFMono-Regular"/>
              </a:rPr>
              <a:t> (</a:t>
            </a:r>
            <a:r>
              <a:rPr lang="en-US" sz="1800" b="0" i="0" err="1">
                <a:solidFill>
                  <a:schemeClr val="bg1"/>
                </a:solidFill>
                <a:effectLst/>
                <a:latin typeface="SFMono-Regular"/>
              </a:rPr>
              <a:t>typeof</a:t>
            </a:r>
            <a:r>
              <a:rPr lang="en-US" sz="1800" b="0" i="0">
                <a:solidFill>
                  <a:schemeClr val="bg1"/>
                </a:solidFill>
                <a:effectLst/>
                <a:latin typeface="SFMono-Regular"/>
              </a:rPr>
              <a:t>(</a:t>
            </a:r>
            <a:r>
              <a:rPr lang="en-US" sz="1800" b="0" i="0" err="1">
                <a:solidFill>
                  <a:schemeClr val="bg1"/>
                </a:solidFill>
                <a:effectLst/>
                <a:latin typeface="SFMono-Regular"/>
              </a:rPr>
              <a:t>MyEntry</a:t>
            </a:r>
            <a:r>
              <a:rPr lang="en-US" sz="1800" b="0" i="0">
                <a:solidFill>
                  <a:schemeClr val="bg1"/>
                </a:solidFill>
                <a:effectLst/>
                <a:latin typeface="SFMono-Regular"/>
              </a:rPr>
              <a:t>), </a:t>
            </a:r>
            <a:r>
              <a:rPr lang="en-US" sz="1800" b="0" i="0" err="1">
                <a:solidFill>
                  <a:schemeClr val="bg1"/>
                </a:solidFill>
                <a:effectLst/>
                <a:latin typeface="SFMono-Regular"/>
              </a:rPr>
              <a:t>typeof</a:t>
            </a:r>
            <a:r>
              <a:rPr lang="en-US" sz="1800" b="0" i="0">
                <a:solidFill>
                  <a:schemeClr val="bg1"/>
                </a:solidFill>
                <a:effectLst/>
                <a:latin typeface="SFMono-Regular"/>
              </a:rPr>
              <a:t>(</a:t>
            </a:r>
            <a:r>
              <a:rPr lang="en-US" sz="1800" b="0" i="0" err="1">
                <a:solidFill>
                  <a:schemeClr val="bg1"/>
                </a:solidFill>
                <a:effectLst/>
                <a:latin typeface="SFMono-Regular"/>
              </a:rPr>
              <a:t>MyEntryRenderer</a:t>
            </a:r>
            <a:r>
              <a:rPr lang="en-US" sz="1800" b="0" i="0">
                <a:solidFill>
                  <a:schemeClr val="bg1"/>
                </a:solidFill>
                <a:effectLst/>
                <a:latin typeface="SFMono-Regular"/>
              </a:rPr>
              <a:t>))] </a:t>
            </a:r>
          </a:p>
          <a:p>
            <a:r>
              <a:rPr lang="en-US" sz="1800" b="0" i="0">
                <a:solidFill>
                  <a:schemeClr val="bg1"/>
                </a:solidFill>
                <a:effectLst/>
                <a:latin typeface="SFMono-Regular"/>
              </a:rPr>
              <a:t>namespace </a:t>
            </a:r>
            <a:r>
              <a:rPr lang="en-US" sz="1800" b="0" i="0" err="1">
                <a:solidFill>
                  <a:schemeClr val="bg1"/>
                </a:solidFill>
                <a:effectLst/>
                <a:latin typeface="SFMono-Regular"/>
              </a:rPr>
              <a:t>CustomRenderer.iOS</a:t>
            </a:r>
            <a:r>
              <a:rPr lang="en-US" sz="1800" b="0" i="0">
                <a:solidFill>
                  <a:schemeClr val="bg1"/>
                </a:solidFill>
                <a:effectLst/>
                <a:latin typeface="SFMono-Regular"/>
              </a:rPr>
              <a:t> { </a:t>
            </a:r>
          </a:p>
          <a:p>
            <a:r>
              <a:rPr lang="en-US" sz="1800" b="0" i="0">
                <a:solidFill>
                  <a:schemeClr val="bg1"/>
                </a:solidFill>
                <a:effectLst/>
                <a:latin typeface="SFMono-Regular"/>
              </a:rPr>
              <a:t>	public class </a:t>
            </a:r>
            <a:r>
              <a:rPr lang="en-US" sz="1800" b="0" i="0" err="1">
                <a:solidFill>
                  <a:schemeClr val="bg1"/>
                </a:solidFill>
                <a:effectLst/>
                <a:latin typeface="SFMono-Regular"/>
              </a:rPr>
              <a:t>MyEntryRenderer</a:t>
            </a:r>
            <a:r>
              <a:rPr lang="en-US" sz="1800" b="0" i="0">
                <a:solidFill>
                  <a:schemeClr val="bg1"/>
                </a:solidFill>
                <a:effectLst/>
                <a:latin typeface="SFMono-Regular"/>
              </a:rPr>
              <a:t> : </a:t>
            </a:r>
            <a:r>
              <a:rPr lang="en-US" sz="1800" b="0" i="0" err="1">
                <a:solidFill>
                  <a:schemeClr val="bg1"/>
                </a:solidFill>
                <a:effectLst/>
                <a:latin typeface="SFMono-Regular"/>
              </a:rPr>
              <a:t>EntryRenderer</a:t>
            </a:r>
            <a:endParaRPr lang="en-US" sz="1800">
              <a:solidFill>
                <a:schemeClr val="bg1"/>
              </a:solidFill>
            </a:endParaRPr>
          </a:p>
        </p:txBody>
      </p:sp>
      <p:sp>
        <p:nvSpPr>
          <p:cNvPr id="28" name="Text Placeholder 2">
            <a:extLst>
              <a:ext uri="{FF2B5EF4-FFF2-40B4-BE49-F238E27FC236}">
                <a16:creationId xmlns:a16="http://schemas.microsoft.com/office/drawing/2014/main" id="{FBAF3AA0-7A41-4DCE-BFA2-D1A901AD14D6}"/>
              </a:ext>
            </a:extLst>
          </p:cNvPr>
          <p:cNvSpPr txBox="1">
            <a:spLocks/>
          </p:cNvSpPr>
          <p:nvPr/>
        </p:nvSpPr>
        <p:spPr>
          <a:xfrm>
            <a:off x="898962" y="2803691"/>
            <a:ext cx="4786730" cy="49566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a:t>- Assembly Scanning is really slow</a:t>
            </a:r>
          </a:p>
          <a:p>
            <a:endParaRPr lang="en-US"/>
          </a:p>
        </p:txBody>
      </p:sp>
      <p:pic>
        <p:nvPicPr>
          <p:cNvPr id="30" name="Picture 29">
            <a:extLst>
              <a:ext uri="{FF2B5EF4-FFF2-40B4-BE49-F238E27FC236}">
                <a16:creationId xmlns:a16="http://schemas.microsoft.com/office/drawing/2014/main" id="{33159D43-3739-40C9-BBD6-CD2CB6CB7F4A}"/>
              </a:ext>
            </a:extLst>
          </p:cNvPr>
          <p:cNvPicPr>
            <a:picLocks noChangeAspect="1"/>
          </p:cNvPicPr>
          <p:nvPr/>
        </p:nvPicPr>
        <p:blipFill>
          <a:blip r:embed="rId2"/>
          <a:stretch>
            <a:fillRect/>
          </a:stretch>
        </p:blipFill>
        <p:spPr>
          <a:xfrm>
            <a:off x="9338481" y="2314334"/>
            <a:ext cx="1852519" cy="1118187"/>
          </a:xfrm>
          <a:prstGeom prst="rect">
            <a:avLst/>
          </a:prstGeom>
        </p:spPr>
      </p:pic>
      <p:sp>
        <p:nvSpPr>
          <p:cNvPr id="32" name="Text Placeholder 2">
            <a:extLst>
              <a:ext uri="{FF2B5EF4-FFF2-40B4-BE49-F238E27FC236}">
                <a16:creationId xmlns:a16="http://schemas.microsoft.com/office/drawing/2014/main" id="{2BA63C7F-0814-4D76-9E01-6DE97DBFB28E}"/>
              </a:ext>
            </a:extLst>
          </p:cNvPr>
          <p:cNvSpPr txBox="1">
            <a:spLocks/>
          </p:cNvSpPr>
          <p:nvPr/>
        </p:nvSpPr>
        <p:spPr>
          <a:xfrm>
            <a:off x="865939" y="4875265"/>
            <a:ext cx="8803161" cy="49566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a:t>- Really difficult to reach the native platform from the </a:t>
            </a:r>
            <a:r>
              <a:rPr lang="en-US" sz="2400" err="1"/>
              <a:t>xplat</a:t>
            </a:r>
            <a:r>
              <a:rPr lang="en-US" sz="2400"/>
              <a:t> one  </a:t>
            </a:r>
          </a:p>
          <a:p>
            <a:endParaRPr lang="en-US"/>
          </a:p>
        </p:txBody>
      </p:sp>
      <p:sp>
        <p:nvSpPr>
          <p:cNvPr id="36" name="TextBox 35">
            <a:extLst>
              <a:ext uri="{FF2B5EF4-FFF2-40B4-BE49-F238E27FC236}">
                <a16:creationId xmlns:a16="http://schemas.microsoft.com/office/drawing/2014/main" id="{9C20DD95-CF8A-4C9B-9A73-07A4EE956A81}"/>
              </a:ext>
            </a:extLst>
          </p:cNvPr>
          <p:cNvSpPr txBox="1"/>
          <p:nvPr/>
        </p:nvSpPr>
        <p:spPr>
          <a:xfrm>
            <a:off x="995459" y="5437129"/>
            <a:ext cx="10611324" cy="923330"/>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using </a:t>
            </a:r>
            <a:r>
              <a:rPr lang="en-US" sz="1800" err="1">
                <a:solidFill>
                  <a:schemeClr val="bg1"/>
                </a:solidFill>
                <a:latin typeface="Consolas" panose="020B0609020204030204" pitchFamily="49" charset="0"/>
              </a:rPr>
              <a:t>Xamarin.Forms.PlatformConfiguration</a:t>
            </a:r>
            <a:r>
              <a:rPr lang="en-US" sz="1800">
                <a:solidFill>
                  <a:schemeClr val="bg1"/>
                </a:solidFill>
                <a:latin typeface="Consolas" panose="020B0609020204030204" pitchFamily="49" charset="0"/>
              </a:rPr>
              <a:t>;</a:t>
            </a:r>
          </a:p>
          <a:p>
            <a:r>
              <a:rPr lang="en-US" sz="1800">
                <a:solidFill>
                  <a:schemeClr val="bg1"/>
                </a:solidFill>
                <a:latin typeface="Consolas" panose="020B0609020204030204" pitchFamily="49" charset="0"/>
              </a:rPr>
              <a:t>using </a:t>
            </a:r>
            <a:r>
              <a:rPr lang="en-US" sz="1800" err="1">
                <a:solidFill>
                  <a:schemeClr val="bg1"/>
                </a:solidFill>
                <a:latin typeface="Consolas" panose="020B0609020204030204" pitchFamily="49" charset="0"/>
              </a:rPr>
              <a:t>Xamarin.Forms.PlatformConfiguration.iOSSpecific</a:t>
            </a:r>
            <a:r>
              <a:rPr lang="en-US" sz="1800">
                <a:solidFill>
                  <a:schemeClr val="bg1"/>
                </a:solidFill>
                <a:latin typeface="Consolas" panose="020B0609020204030204" pitchFamily="49" charset="0"/>
              </a:rPr>
              <a:t>;</a:t>
            </a:r>
          </a:p>
          <a:p>
            <a:r>
              <a:rPr lang="en-US" sz="1800" err="1">
                <a:solidFill>
                  <a:schemeClr val="bg1"/>
                </a:solidFill>
                <a:latin typeface="Consolas" panose="020B0609020204030204" pitchFamily="49" charset="0"/>
              </a:rPr>
              <a:t>boxView.On</a:t>
            </a:r>
            <a:r>
              <a:rPr lang="en-US" sz="1800">
                <a:solidFill>
                  <a:schemeClr val="bg1"/>
                </a:solidFill>
                <a:latin typeface="Consolas" panose="020B0609020204030204" pitchFamily="49" charset="0"/>
              </a:rPr>
              <a:t>&lt;iOS&gt;().</a:t>
            </a:r>
            <a:r>
              <a:rPr lang="en-US" sz="1800" err="1">
                <a:solidFill>
                  <a:schemeClr val="bg1"/>
                </a:solidFill>
                <a:latin typeface="Consolas" panose="020B0609020204030204" pitchFamily="49" charset="0"/>
              </a:rPr>
              <a:t>UseBlurEffect</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BlurEffectStyle.ExtraLight</a:t>
            </a:r>
            <a:r>
              <a:rPr lang="en-US" sz="1800">
                <a:solidFill>
                  <a:schemeClr val="bg1"/>
                </a:solidFill>
                <a:latin typeface="Consolas" panose="020B0609020204030204" pitchFamily="49" charset="0"/>
              </a:rPr>
              <a:t>);</a:t>
            </a:r>
            <a:endParaRPr lang="en-US">
              <a:solidFill>
                <a:schemeClr val="bg1"/>
              </a:solidFill>
            </a:endParaRPr>
          </a:p>
        </p:txBody>
      </p:sp>
    </p:spTree>
    <p:extLst>
      <p:ext uri="{BB962C8B-B14F-4D97-AF65-F5344CB8AC3E}">
        <p14:creationId xmlns:p14="http://schemas.microsoft.com/office/powerpoint/2010/main" val="35755976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additive="base">
                                        <p:cTn id="25" dur="20000" fill="hold"/>
                                        <p:tgtEl>
                                          <p:spTgt spid="30"/>
                                        </p:tgtEl>
                                        <p:attrNameLst>
                                          <p:attrName>ppt_x</p:attrName>
                                        </p:attrNameLst>
                                      </p:cBhvr>
                                      <p:tavLst>
                                        <p:tav tm="0">
                                          <p:val>
                                            <p:strVal val="1+#ppt_w/2"/>
                                          </p:val>
                                        </p:tav>
                                        <p:tav tm="100000">
                                          <p:val>
                                            <p:strVal val="#ppt_x"/>
                                          </p:val>
                                        </p:tav>
                                      </p:tavLst>
                                    </p:anim>
                                    <p:anim calcmode="lin" valueType="num">
                                      <p:cBhvr additive="base">
                                        <p:cTn id="26" dur="20000" fill="hold"/>
                                        <p:tgtEl>
                                          <p:spTgt spid="30"/>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additive="base">
                                        <p:cTn id="29" dur="5000" fill="hold"/>
                                        <p:tgtEl>
                                          <p:spTgt spid="26"/>
                                        </p:tgtEl>
                                        <p:attrNameLst>
                                          <p:attrName>ppt_x</p:attrName>
                                        </p:attrNameLst>
                                      </p:cBhvr>
                                      <p:tavLst>
                                        <p:tav tm="0">
                                          <p:val>
                                            <p:strVal val="0-#ppt_w/2"/>
                                          </p:val>
                                        </p:tav>
                                        <p:tav tm="100000">
                                          <p:val>
                                            <p:strVal val="#ppt_x"/>
                                          </p:val>
                                        </p:tav>
                                      </p:tavLst>
                                    </p:anim>
                                    <p:anim calcmode="lin" valueType="num">
                                      <p:cBhvr additive="base">
                                        <p:cTn id="30" dur="5000" fill="hold"/>
                                        <p:tgtEl>
                                          <p:spTgt spid="26"/>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5000" fill="hold"/>
                                        <p:tgtEl>
                                          <p:spTgt spid="28"/>
                                        </p:tgtEl>
                                        <p:attrNameLst>
                                          <p:attrName>ppt_x</p:attrName>
                                        </p:attrNameLst>
                                      </p:cBhvr>
                                      <p:tavLst>
                                        <p:tav tm="0">
                                          <p:val>
                                            <p:strVal val="0-#ppt_w/2"/>
                                          </p:val>
                                        </p:tav>
                                        <p:tav tm="100000">
                                          <p:val>
                                            <p:strVal val="#ppt_x"/>
                                          </p:val>
                                        </p:tav>
                                      </p:tavLst>
                                    </p:anim>
                                    <p:anim calcmode="lin" valueType="num">
                                      <p:cBhvr additive="base">
                                        <p:cTn id="34" dur="50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8" grpId="0"/>
      <p:bldP spid="26" grpId="0"/>
      <p:bldP spid="28" grpId="0"/>
      <p:bldP spid="32" grpId="0"/>
      <p:bldP spid="3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0CDB-C690-4010-BDAA-B1D2F3E682B0}"/>
              </a:ext>
            </a:extLst>
          </p:cNvPr>
          <p:cNvSpPr>
            <a:spLocks noGrp="1"/>
          </p:cNvSpPr>
          <p:nvPr>
            <p:ph type="title"/>
          </p:nvPr>
        </p:nvSpPr>
        <p:spPr/>
        <p:txBody>
          <a:bodyPr/>
          <a:lstStyle/>
          <a:p>
            <a:r>
              <a:rPr lang="en-US" err="1"/>
              <a:t>Xamarin.Forms</a:t>
            </a:r>
            <a:r>
              <a:rPr lang="en-US"/>
              <a:t>: Adding Custom Behavior, it can also be improved</a:t>
            </a:r>
          </a:p>
        </p:txBody>
      </p:sp>
      <p:sp>
        <p:nvSpPr>
          <p:cNvPr id="3" name="Text Placeholder 2">
            <a:extLst>
              <a:ext uri="{FF2B5EF4-FFF2-40B4-BE49-F238E27FC236}">
                <a16:creationId xmlns:a16="http://schemas.microsoft.com/office/drawing/2014/main" id="{88F2BAFC-28B5-4274-AA09-C95A066F2C3B}"/>
              </a:ext>
            </a:extLst>
          </p:cNvPr>
          <p:cNvSpPr>
            <a:spLocks noGrp="1"/>
          </p:cNvSpPr>
          <p:nvPr>
            <p:ph type="body" sz="quarter" idx="10"/>
          </p:nvPr>
        </p:nvSpPr>
        <p:spPr>
          <a:xfrm>
            <a:off x="5401242" y="1709688"/>
            <a:ext cx="6680120" cy="4819228"/>
          </a:xfrm>
          <a:solidFill>
            <a:schemeClr val="accent6">
              <a:lumMod val="50000"/>
            </a:schemeClr>
          </a:solidFill>
        </p:spPr>
        <p:txBody>
          <a:bodyPr vert="horz" wrap="square" lIns="143428" tIns="89642" rIns="143428" bIns="89642" rtlCol="0">
            <a:spAutoFit/>
          </a:bodyPr>
          <a:lstStyle/>
          <a:p>
            <a:r>
              <a:rPr lang="en-US" sz="1100">
                <a:solidFill>
                  <a:srgbClr val="92D050"/>
                </a:solidFill>
              </a:rPr>
              <a:t>// You need to know to export this renderer and tie it to a core type…</a:t>
            </a:r>
            <a:endParaRPr lang="en-US" sz="1100">
              <a:solidFill>
                <a:schemeClr val="bg1">
                  <a:lumMod val="95000"/>
                </a:schemeClr>
              </a:solidFill>
            </a:endParaRPr>
          </a:p>
          <a:p>
            <a:r>
              <a:rPr lang="en-US" sz="1100">
                <a:solidFill>
                  <a:schemeClr val="bg1">
                    <a:lumMod val="95000"/>
                  </a:schemeClr>
                </a:solidFill>
              </a:rPr>
              <a:t>[assembly: </a:t>
            </a:r>
            <a:r>
              <a:rPr lang="en-US" sz="1100" err="1">
                <a:solidFill>
                  <a:schemeClr val="bg1">
                    <a:lumMod val="95000"/>
                  </a:schemeClr>
                </a:solidFill>
              </a:rPr>
              <a:t>ExportRenderer</a:t>
            </a:r>
            <a:r>
              <a:rPr lang="en-US" sz="1100">
                <a:solidFill>
                  <a:schemeClr val="bg1">
                    <a:lumMod val="95000"/>
                  </a:schemeClr>
                </a:solidFill>
              </a:rPr>
              <a:t> (</a:t>
            </a:r>
            <a:r>
              <a:rPr lang="en-US" sz="1100" err="1">
                <a:solidFill>
                  <a:schemeClr val="bg1">
                    <a:lumMod val="95000"/>
                  </a:schemeClr>
                </a:solidFill>
              </a:rPr>
              <a:t>typeof</a:t>
            </a:r>
            <a:r>
              <a:rPr lang="en-US" sz="1100">
                <a:solidFill>
                  <a:schemeClr val="bg1">
                    <a:lumMod val="95000"/>
                  </a:schemeClr>
                </a:solidFill>
              </a:rPr>
              <a:t>(</a:t>
            </a:r>
            <a:r>
              <a:rPr lang="en-US" sz="1100" err="1">
                <a:solidFill>
                  <a:schemeClr val="bg1">
                    <a:lumMod val="95000"/>
                  </a:schemeClr>
                </a:solidFill>
              </a:rPr>
              <a:t>MyEntry</a:t>
            </a:r>
            <a:r>
              <a:rPr lang="en-US" sz="1100">
                <a:solidFill>
                  <a:schemeClr val="bg1">
                    <a:lumMod val="95000"/>
                  </a:schemeClr>
                </a:solidFill>
              </a:rPr>
              <a:t>), </a:t>
            </a:r>
            <a:r>
              <a:rPr lang="en-US" sz="1100" err="1">
                <a:solidFill>
                  <a:schemeClr val="bg1">
                    <a:lumMod val="95000"/>
                  </a:schemeClr>
                </a:solidFill>
              </a:rPr>
              <a:t>typeof</a:t>
            </a:r>
            <a:r>
              <a:rPr lang="en-US" sz="1100">
                <a:solidFill>
                  <a:schemeClr val="bg1">
                    <a:lumMod val="95000"/>
                  </a:schemeClr>
                </a:solidFill>
              </a:rPr>
              <a:t>(</a:t>
            </a:r>
            <a:r>
              <a:rPr lang="en-US" sz="1100" err="1">
                <a:solidFill>
                  <a:schemeClr val="bg1">
                    <a:lumMod val="95000"/>
                  </a:schemeClr>
                </a:solidFill>
              </a:rPr>
              <a:t>MyEntryRenderer</a:t>
            </a:r>
            <a:r>
              <a:rPr lang="en-US" sz="1100">
                <a:solidFill>
                  <a:schemeClr val="bg1">
                    <a:lumMod val="95000"/>
                  </a:schemeClr>
                </a:solidFill>
              </a:rPr>
              <a:t>))]</a:t>
            </a:r>
          </a:p>
          <a:p>
            <a:r>
              <a:rPr lang="en-US" sz="1100">
                <a:solidFill>
                  <a:schemeClr val="bg1">
                    <a:lumMod val="95000"/>
                  </a:schemeClr>
                </a:solidFill>
              </a:rPr>
              <a:t>namespace </a:t>
            </a:r>
            <a:r>
              <a:rPr lang="en-US" sz="1100" err="1">
                <a:solidFill>
                  <a:schemeClr val="bg1">
                    <a:lumMod val="95000"/>
                  </a:schemeClr>
                </a:solidFill>
              </a:rPr>
              <a:t>CustomRenderer.iOS</a:t>
            </a:r>
            <a:endParaRPr lang="en-US" sz="1100">
              <a:solidFill>
                <a:schemeClr val="bg1">
                  <a:lumMod val="95000"/>
                </a:schemeClr>
              </a:solidFill>
            </a:endParaRPr>
          </a:p>
          <a:p>
            <a:r>
              <a:rPr lang="en-US" sz="1100">
                <a:solidFill>
                  <a:schemeClr val="bg1">
                    <a:lumMod val="95000"/>
                  </a:schemeClr>
                </a:solidFill>
              </a:rPr>
              <a:t>{</a:t>
            </a:r>
          </a:p>
          <a:p>
            <a:r>
              <a:rPr lang="en-US" sz="1100">
                <a:solidFill>
                  <a:schemeClr val="bg1">
                    <a:lumMod val="95000"/>
                  </a:schemeClr>
                </a:solidFill>
              </a:rPr>
              <a:t>    </a:t>
            </a:r>
            <a:r>
              <a:rPr lang="en-US" sz="1100">
                <a:solidFill>
                  <a:srgbClr val="92D050"/>
                </a:solidFill>
              </a:rPr>
              <a:t>// You need to know what type to inherit from…</a:t>
            </a:r>
            <a:endParaRPr lang="en-US" sz="1100">
              <a:solidFill>
                <a:schemeClr val="bg1">
                  <a:lumMod val="95000"/>
                </a:schemeClr>
              </a:solidFill>
            </a:endParaRPr>
          </a:p>
          <a:p>
            <a:r>
              <a:rPr lang="en-US" sz="1100">
                <a:solidFill>
                  <a:schemeClr val="bg1">
                    <a:lumMod val="95000"/>
                  </a:schemeClr>
                </a:solidFill>
              </a:rPr>
              <a:t>    public class </a:t>
            </a:r>
            <a:r>
              <a:rPr lang="en-US" sz="1100" err="1">
                <a:solidFill>
                  <a:schemeClr val="bg1">
                    <a:lumMod val="95000"/>
                  </a:schemeClr>
                </a:solidFill>
              </a:rPr>
              <a:t>MyEntryRenderer</a:t>
            </a:r>
            <a:r>
              <a:rPr lang="en-US" sz="1100">
                <a:solidFill>
                  <a:schemeClr val="bg1">
                    <a:lumMod val="95000"/>
                  </a:schemeClr>
                </a:solidFill>
              </a:rPr>
              <a:t> : </a:t>
            </a:r>
            <a:r>
              <a:rPr lang="en-US" sz="1100" err="1">
                <a:solidFill>
                  <a:schemeClr val="bg1">
                    <a:lumMod val="95000"/>
                  </a:schemeClr>
                </a:solidFill>
              </a:rPr>
              <a:t>EntryRenderer</a:t>
            </a:r>
            <a:endParaRPr lang="en-US" sz="1100">
              <a:solidFill>
                <a:schemeClr val="bg1">
                  <a:lumMod val="95000"/>
                </a:schemeClr>
              </a:solidFill>
            </a:endParaRPr>
          </a:p>
          <a:p>
            <a:r>
              <a:rPr lang="en-US" sz="1100">
                <a:solidFill>
                  <a:schemeClr val="bg1">
                    <a:lumMod val="95000"/>
                  </a:schemeClr>
                </a:solidFill>
              </a:rPr>
              <a:t>    {</a:t>
            </a:r>
          </a:p>
          <a:p>
            <a:r>
              <a:rPr lang="en-US" sz="1100">
                <a:solidFill>
                  <a:schemeClr val="bg1">
                    <a:lumMod val="95000"/>
                  </a:schemeClr>
                </a:solidFill>
              </a:rPr>
              <a:t>        </a:t>
            </a:r>
            <a:r>
              <a:rPr lang="en-US" sz="1100">
                <a:solidFill>
                  <a:srgbClr val="92D050"/>
                </a:solidFill>
              </a:rPr>
              <a:t>// You need to know what method to override…</a:t>
            </a:r>
            <a:endParaRPr lang="en-US" sz="1100">
              <a:solidFill>
                <a:schemeClr val="bg1">
                  <a:lumMod val="95000"/>
                </a:schemeClr>
              </a:solidFill>
            </a:endParaRPr>
          </a:p>
          <a:p>
            <a:r>
              <a:rPr lang="en-US" sz="1100">
                <a:solidFill>
                  <a:schemeClr val="bg1">
                    <a:lumMod val="95000"/>
                  </a:schemeClr>
                </a:solidFill>
              </a:rPr>
              <a:t>        protected override void </a:t>
            </a:r>
            <a:r>
              <a:rPr lang="en-US" sz="1100" err="1">
                <a:solidFill>
                  <a:schemeClr val="bg1">
                    <a:lumMod val="95000"/>
                  </a:schemeClr>
                </a:solidFill>
              </a:rPr>
              <a:t>OnElementChanged</a:t>
            </a:r>
            <a:r>
              <a:rPr lang="en-US" sz="1100">
                <a:solidFill>
                  <a:schemeClr val="bg1">
                    <a:lumMod val="95000"/>
                  </a:schemeClr>
                </a:solidFill>
              </a:rPr>
              <a:t> (</a:t>
            </a:r>
            <a:r>
              <a:rPr lang="en-US" sz="1100" err="1">
                <a:solidFill>
                  <a:schemeClr val="bg1">
                    <a:lumMod val="95000"/>
                  </a:schemeClr>
                </a:solidFill>
              </a:rPr>
              <a:t>ElementChangedEventArgs</a:t>
            </a:r>
            <a:r>
              <a:rPr lang="en-US" sz="1100">
                <a:solidFill>
                  <a:schemeClr val="bg1">
                    <a:lumMod val="95000"/>
                  </a:schemeClr>
                </a:solidFill>
              </a:rPr>
              <a:t>&lt;Entry&gt; e)</a:t>
            </a:r>
          </a:p>
          <a:p>
            <a:r>
              <a:rPr lang="en-US" sz="1100">
                <a:solidFill>
                  <a:schemeClr val="bg1">
                    <a:lumMod val="95000"/>
                  </a:schemeClr>
                </a:solidFill>
              </a:rPr>
              <a:t>        {</a:t>
            </a:r>
          </a:p>
          <a:p>
            <a:r>
              <a:rPr lang="en-US" sz="1100">
                <a:solidFill>
                  <a:schemeClr val="bg1">
                    <a:lumMod val="95000"/>
                  </a:schemeClr>
                </a:solidFill>
              </a:rPr>
              <a:t>	</a:t>
            </a:r>
            <a:r>
              <a:rPr lang="en-US" sz="1100">
                <a:solidFill>
                  <a:srgbClr val="92D050"/>
                </a:solidFill>
              </a:rPr>
              <a:t>// You need to know when to do your work (before? after?)</a:t>
            </a:r>
            <a:endParaRPr lang="en-US" sz="1100">
              <a:solidFill>
                <a:schemeClr val="bg1">
                  <a:lumMod val="95000"/>
                </a:schemeClr>
              </a:solidFill>
            </a:endParaRPr>
          </a:p>
          <a:p>
            <a:r>
              <a:rPr lang="en-US" sz="1100">
                <a:solidFill>
                  <a:schemeClr val="bg1">
                    <a:lumMod val="95000"/>
                  </a:schemeClr>
                </a:solidFill>
              </a:rPr>
              <a:t>            </a:t>
            </a:r>
            <a:r>
              <a:rPr lang="en-US" sz="1100" err="1">
                <a:solidFill>
                  <a:schemeClr val="bg1">
                    <a:lumMod val="95000"/>
                  </a:schemeClr>
                </a:solidFill>
              </a:rPr>
              <a:t>base.OnElementChanged</a:t>
            </a:r>
            <a:r>
              <a:rPr lang="en-US" sz="1100">
                <a:solidFill>
                  <a:schemeClr val="bg1">
                    <a:lumMod val="95000"/>
                  </a:schemeClr>
                </a:solidFill>
              </a:rPr>
              <a:t> (e);</a:t>
            </a:r>
          </a:p>
          <a:p>
            <a:r>
              <a:rPr lang="en-US" sz="1100">
                <a:solidFill>
                  <a:schemeClr val="bg1">
                    <a:lumMod val="95000"/>
                  </a:schemeClr>
                </a:solidFill>
              </a:rPr>
              <a:t>	</a:t>
            </a:r>
          </a:p>
          <a:p>
            <a:r>
              <a:rPr lang="en-US" sz="1100">
                <a:solidFill>
                  <a:schemeClr val="bg1">
                    <a:lumMod val="95000"/>
                  </a:schemeClr>
                </a:solidFill>
              </a:rPr>
              <a:t>	</a:t>
            </a:r>
            <a:r>
              <a:rPr lang="en-US" sz="1100">
                <a:solidFill>
                  <a:srgbClr val="92D050"/>
                </a:solidFill>
              </a:rPr>
              <a:t>// You need to know that we call the native view “Control”</a:t>
            </a:r>
          </a:p>
          <a:p>
            <a:r>
              <a:rPr lang="en-US" sz="1100">
                <a:solidFill>
                  <a:srgbClr val="92D050"/>
                </a:solidFill>
              </a:rPr>
              <a:t>            // Spoiler alert: this varies from platform to platform and</a:t>
            </a:r>
          </a:p>
          <a:p>
            <a:r>
              <a:rPr lang="en-US" sz="1100">
                <a:solidFill>
                  <a:srgbClr val="92D050"/>
                </a:solidFill>
              </a:rPr>
              <a:t>            // sometimes it even varies from renderer to renderer!</a:t>
            </a:r>
          </a:p>
          <a:p>
            <a:r>
              <a:rPr lang="en-US" sz="1100">
                <a:solidFill>
                  <a:schemeClr val="bg1">
                    <a:lumMod val="95000"/>
                  </a:schemeClr>
                </a:solidFill>
              </a:rPr>
              <a:t>            if (Control != null) {</a:t>
            </a:r>
          </a:p>
          <a:p>
            <a:r>
              <a:rPr lang="en-US" sz="1100">
                <a:solidFill>
                  <a:schemeClr val="bg1">
                    <a:lumMod val="95000"/>
                  </a:schemeClr>
                </a:solidFill>
              </a:rPr>
              <a:t>                </a:t>
            </a:r>
            <a:r>
              <a:rPr lang="en-US" sz="1100">
                <a:solidFill>
                  <a:srgbClr val="92D050"/>
                </a:solidFill>
              </a:rPr>
              <a:t>// Finally! We can change the color!</a:t>
            </a:r>
          </a:p>
          <a:p>
            <a:r>
              <a:rPr lang="en-US" sz="1100">
                <a:solidFill>
                  <a:schemeClr val="bg1">
                    <a:lumMod val="95000"/>
                  </a:schemeClr>
                </a:solidFill>
              </a:rPr>
              <a:t>                </a:t>
            </a:r>
            <a:r>
              <a:rPr lang="en-US" sz="1100" err="1">
                <a:solidFill>
                  <a:schemeClr val="accent4">
                    <a:lumMod val="20000"/>
                    <a:lumOff val="80000"/>
                  </a:schemeClr>
                </a:solidFill>
              </a:rPr>
              <a:t>Control.BackgroundColor</a:t>
            </a:r>
            <a:r>
              <a:rPr lang="en-US" sz="1100">
                <a:solidFill>
                  <a:schemeClr val="accent4">
                    <a:lumMod val="20000"/>
                    <a:lumOff val="80000"/>
                  </a:schemeClr>
                </a:solidFill>
              </a:rPr>
              <a:t> = </a:t>
            </a:r>
            <a:r>
              <a:rPr lang="en-US" sz="1100" err="1">
                <a:solidFill>
                  <a:schemeClr val="accent4">
                    <a:lumMod val="20000"/>
                    <a:lumOff val="80000"/>
                  </a:schemeClr>
                </a:solidFill>
              </a:rPr>
              <a:t>UIColor.FromRGB</a:t>
            </a:r>
            <a:r>
              <a:rPr lang="en-US" sz="1100">
                <a:solidFill>
                  <a:schemeClr val="accent4">
                    <a:lumMod val="20000"/>
                    <a:lumOff val="80000"/>
                  </a:schemeClr>
                </a:solidFill>
              </a:rPr>
              <a:t> (204, 153, 255);</a:t>
            </a:r>
          </a:p>
          <a:p>
            <a:r>
              <a:rPr lang="en-US" sz="1100">
                <a:solidFill>
                  <a:schemeClr val="bg1">
                    <a:lumMod val="95000"/>
                  </a:schemeClr>
                </a:solidFill>
              </a:rPr>
              <a:t>            }</a:t>
            </a:r>
          </a:p>
          <a:p>
            <a:r>
              <a:rPr lang="en-US" sz="1100">
                <a:solidFill>
                  <a:schemeClr val="bg1">
                    <a:lumMod val="95000"/>
                  </a:schemeClr>
                </a:solidFill>
              </a:rPr>
              <a:t>        }</a:t>
            </a:r>
          </a:p>
          <a:p>
            <a:r>
              <a:rPr lang="en-US" sz="1100">
                <a:solidFill>
                  <a:schemeClr val="bg1">
                    <a:lumMod val="95000"/>
                  </a:schemeClr>
                </a:solidFill>
              </a:rPr>
              <a:t>    }</a:t>
            </a:r>
          </a:p>
          <a:p>
            <a:r>
              <a:rPr lang="en-US" sz="1100">
                <a:solidFill>
                  <a:schemeClr val="bg1">
                    <a:lumMod val="95000"/>
                  </a:schemeClr>
                </a:solidFill>
              </a:rPr>
              <a:t>}</a:t>
            </a:r>
            <a:endParaRPr lang="en-US" sz="1176">
              <a:solidFill>
                <a:schemeClr val="bg1">
                  <a:lumMod val="95000"/>
                </a:schemeClr>
              </a:solidFill>
            </a:endParaRPr>
          </a:p>
        </p:txBody>
      </p:sp>
      <p:sp>
        <p:nvSpPr>
          <p:cNvPr id="5" name="Text Placeholder 2">
            <a:extLst>
              <a:ext uri="{FF2B5EF4-FFF2-40B4-BE49-F238E27FC236}">
                <a16:creationId xmlns:a16="http://schemas.microsoft.com/office/drawing/2014/main" id="{96EBFBD1-ADD4-4040-BA2C-288F7E2F6875}"/>
              </a:ext>
            </a:extLst>
          </p:cNvPr>
          <p:cNvSpPr txBox="1">
            <a:spLocks/>
          </p:cNvSpPr>
          <p:nvPr/>
        </p:nvSpPr>
        <p:spPr>
          <a:xfrm>
            <a:off x="73345" y="1709687"/>
            <a:ext cx="5230445" cy="742246"/>
          </a:xfrm>
          <a:prstGeom prst="rect">
            <a:avLst/>
          </a:prstGeom>
          <a:solidFill>
            <a:schemeClr val="accent6">
              <a:lumMod val="50000"/>
            </a:schemeClr>
          </a:solidFill>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176">
                <a:solidFill>
                  <a:schemeClr val="bg1">
                    <a:lumMod val="95000"/>
                  </a:schemeClr>
                </a:solidFill>
              </a:rPr>
              <a:t>public class </a:t>
            </a:r>
            <a:r>
              <a:rPr lang="en-US" sz="1176" err="1">
                <a:solidFill>
                  <a:schemeClr val="bg1">
                    <a:lumMod val="95000"/>
                  </a:schemeClr>
                </a:solidFill>
              </a:rPr>
              <a:t>MyEntry</a:t>
            </a:r>
            <a:r>
              <a:rPr lang="en-US" sz="1176">
                <a:solidFill>
                  <a:schemeClr val="bg1">
                    <a:lumMod val="95000"/>
                  </a:schemeClr>
                </a:solidFill>
              </a:rPr>
              <a:t> : Entry</a:t>
            </a:r>
          </a:p>
          <a:p>
            <a:r>
              <a:rPr lang="en-US" sz="1176">
                <a:solidFill>
                  <a:schemeClr val="bg1">
                    <a:lumMod val="95000"/>
                  </a:schemeClr>
                </a:solidFill>
              </a:rPr>
              <a:t>{</a:t>
            </a:r>
          </a:p>
          <a:p>
            <a:r>
              <a:rPr lang="en-US" sz="1176">
                <a:solidFill>
                  <a:schemeClr val="bg1">
                    <a:lumMod val="95000"/>
                  </a:schemeClr>
                </a:solidFill>
              </a:rPr>
              <a:t>}</a:t>
            </a:r>
          </a:p>
        </p:txBody>
      </p:sp>
      <p:sp>
        <p:nvSpPr>
          <p:cNvPr id="6" name="TextBox 5">
            <a:extLst>
              <a:ext uri="{FF2B5EF4-FFF2-40B4-BE49-F238E27FC236}">
                <a16:creationId xmlns:a16="http://schemas.microsoft.com/office/drawing/2014/main" id="{40674032-D38D-43DF-A937-7A2A1DD0D534}"/>
              </a:ext>
            </a:extLst>
          </p:cNvPr>
          <p:cNvSpPr txBox="1"/>
          <p:nvPr/>
        </p:nvSpPr>
        <p:spPr>
          <a:xfrm>
            <a:off x="1" y="1165045"/>
            <a:ext cx="2978575" cy="615522"/>
          </a:xfrm>
          <a:prstGeom prst="rect">
            <a:avLst/>
          </a:prstGeom>
          <a:noFill/>
        </p:spPr>
        <p:txBody>
          <a:bodyPr wrap="square" lIns="179285" tIns="143428" rIns="179285" bIns="143428" rtlCol="0">
            <a:spAutoFit/>
          </a:bodyPr>
          <a:lstStyle/>
          <a:p>
            <a:pPr>
              <a:lnSpc>
                <a:spcPct val="90000"/>
              </a:lnSpc>
              <a:spcAft>
                <a:spcPts val="588"/>
              </a:spcAft>
            </a:pPr>
            <a:r>
              <a:rPr lang="en-US" sz="2353">
                <a:gradFill>
                  <a:gsLst>
                    <a:gs pos="2917">
                      <a:schemeClr val="tx1"/>
                    </a:gs>
                    <a:gs pos="30000">
                      <a:schemeClr val="tx1"/>
                    </a:gs>
                  </a:gsLst>
                  <a:lin ang="5400000" scaled="0"/>
                </a:gradFill>
              </a:rPr>
              <a:t>Core project</a:t>
            </a:r>
          </a:p>
        </p:txBody>
      </p:sp>
      <p:sp>
        <p:nvSpPr>
          <p:cNvPr id="8" name="TextBox 7">
            <a:extLst>
              <a:ext uri="{FF2B5EF4-FFF2-40B4-BE49-F238E27FC236}">
                <a16:creationId xmlns:a16="http://schemas.microsoft.com/office/drawing/2014/main" id="{687BBDF2-73BF-499D-A38B-A5027A6FFA5B}"/>
              </a:ext>
            </a:extLst>
          </p:cNvPr>
          <p:cNvSpPr txBox="1"/>
          <p:nvPr/>
        </p:nvSpPr>
        <p:spPr>
          <a:xfrm>
            <a:off x="5303790" y="1189494"/>
            <a:ext cx="4585406" cy="615522"/>
          </a:xfrm>
          <a:prstGeom prst="rect">
            <a:avLst/>
          </a:prstGeom>
          <a:noFill/>
        </p:spPr>
        <p:txBody>
          <a:bodyPr wrap="square" lIns="179285" tIns="143428" rIns="179285" bIns="143428" rtlCol="0">
            <a:spAutoFit/>
          </a:bodyPr>
          <a:lstStyle/>
          <a:p>
            <a:pPr>
              <a:lnSpc>
                <a:spcPct val="90000"/>
              </a:lnSpc>
              <a:spcAft>
                <a:spcPts val="588"/>
              </a:spcAft>
            </a:pPr>
            <a:r>
              <a:rPr lang="en-US" sz="2353">
                <a:gradFill>
                  <a:gsLst>
                    <a:gs pos="2917">
                      <a:schemeClr val="tx1"/>
                    </a:gs>
                    <a:gs pos="30000">
                      <a:schemeClr val="tx1"/>
                    </a:gs>
                  </a:gsLst>
                  <a:lin ang="5400000" scaled="0"/>
                </a:gradFill>
              </a:rPr>
              <a:t>Every platform project…</a:t>
            </a:r>
          </a:p>
        </p:txBody>
      </p:sp>
    </p:spTree>
    <p:extLst>
      <p:ext uri="{BB962C8B-B14F-4D97-AF65-F5344CB8AC3E}">
        <p14:creationId xmlns:p14="http://schemas.microsoft.com/office/powerpoint/2010/main" val="2805369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B03C8-4CE1-43D6-A151-2E1708DD1391}"/>
              </a:ext>
            </a:extLst>
          </p:cNvPr>
          <p:cNvSpPr>
            <a:spLocks noGrp="1"/>
          </p:cNvSpPr>
          <p:nvPr>
            <p:ph type="title"/>
          </p:nvPr>
        </p:nvSpPr>
        <p:spPr/>
        <p:txBody>
          <a:bodyPr/>
          <a:lstStyle/>
          <a:p>
            <a:r>
              <a:rPr lang="en-US"/>
              <a:t>.NET MAUI Internal Architecture Overview</a:t>
            </a:r>
          </a:p>
        </p:txBody>
      </p:sp>
      <p:sp>
        <p:nvSpPr>
          <p:cNvPr id="3" name="Text Placeholder 2">
            <a:extLst>
              <a:ext uri="{FF2B5EF4-FFF2-40B4-BE49-F238E27FC236}">
                <a16:creationId xmlns:a16="http://schemas.microsoft.com/office/drawing/2014/main" id="{F2710E3F-243C-4F77-A60E-E2915B537A3B}"/>
              </a:ext>
            </a:extLst>
          </p:cNvPr>
          <p:cNvSpPr>
            <a:spLocks noGrp="1"/>
          </p:cNvSpPr>
          <p:nvPr>
            <p:ph type="body" sz="quarter" idx="10"/>
          </p:nvPr>
        </p:nvSpPr>
        <p:spPr>
          <a:xfrm>
            <a:off x="455995" y="1397337"/>
            <a:ext cx="7454644" cy="905179"/>
          </a:xfrm>
        </p:spPr>
        <p:txBody>
          <a:bodyPr/>
          <a:lstStyle/>
          <a:p>
            <a:r>
              <a:rPr lang="en-US"/>
              <a:t>.NET MAUI uses cross-platform layouts, control interfaces, platform view extensions, and native view implements. The same native controls are used regardless of MVVM, MVU, </a:t>
            </a:r>
            <a:r>
              <a:rPr lang="en-US" err="1"/>
              <a:t>RxUI</a:t>
            </a:r>
            <a:r>
              <a:rPr lang="en-US"/>
              <a:t>, </a:t>
            </a:r>
            <a:r>
              <a:rPr lang="en-US" err="1"/>
              <a:t>Blazor</a:t>
            </a:r>
            <a:r>
              <a:rPr lang="en-US"/>
              <a:t>, etc.  </a:t>
            </a:r>
          </a:p>
        </p:txBody>
      </p:sp>
      <p:sp>
        <p:nvSpPr>
          <p:cNvPr id="4" name="Text Placeholder 3">
            <a:extLst>
              <a:ext uri="{FF2B5EF4-FFF2-40B4-BE49-F238E27FC236}">
                <a16:creationId xmlns:a16="http://schemas.microsoft.com/office/drawing/2014/main" id="{A7F8F2A9-2E76-499F-8573-B8EF39AE6FE4}"/>
              </a:ext>
            </a:extLst>
          </p:cNvPr>
          <p:cNvSpPr>
            <a:spLocks noGrp="1"/>
          </p:cNvSpPr>
          <p:nvPr>
            <p:ph type="body" sz="quarter" idx="11"/>
          </p:nvPr>
        </p:nvSpPr>
        <p:spPr>
          <a:xfrm>
            <a:off x="455995" y="3151428"/>
            <a:ext cx="3618381" cy="1828770"/>
          </a:xfrm>
        </p:spPr>
        <p:txBody>
          <a:bodyPr/>
          <a:lstStyle/>
          <a:p>
            <a:r>
              <a:rPr lang="en-US" sz="1765">
                <a:solidFill>
                  <a:schemeClr val="accent6">
                    <a:lumMod val="10000"/>
                  </a:schemeClr>
                </a:solidFill>
                <a:latin typeface="+mj-lt"/>
              </a:rPr>
              <a:t>Interfaces</a:t>
            </a:r>
            <a:endParaRPr lang="en-US">
              <a:solidFill>
                <a:schemeClr val="accent6">
                  <a:lumMod val="10000"/>
                </a:schemeClr>
              </a:solidFill>
              <a:latin typeface="+mj-lt"/>
            </a:endParaRPr>
          </a:p>
          <a:p>
            <a:endParaRPr lang="en-US">
              <a:solidFill>
                <a:schemeClr val="accent6">
                  <a:lumMod val="10000"/>
                </a:schemeClr>
              </a:solidFill>
            </a:endParaRPr>
          </a:p>
          <a:p>
            <a:r>
              <a:rPr lang="en-US" err="1">
                <a:solidFill>
                  <a:schemeClr val="accent6">
                    <a:lumMod val="10000"/>
                  </a:schemeClr>
                </a:solidFill>
              </a:rPr>
              <a:t>System.Maui.Core.Views</a:t>
            </a:r>
            <a:r>
              <a:rPr lang="en-US">
                <a:solidFill>
                  <a:schemeClr val="accent6">
                    <a:lumMod val="10000"/>
                  </a:schemeClr>
                </a:solidFill>
              </a:rPr>
              <a:t> are the interfaces describing the surface of each control.</a:t>
            </a:r>
          </a:p>
          <a:p>
            <a:r>
              <a:rPr lang="en-US" err="1">
                <a:solidFill>
                  <a:schemeClr val="accent6">
                    <a:lumMod val="10000"/>
                  </a:schemeClr>
                </a:solidFill>
              </a:rPr>
              <a:t>IButton</a:t>
            </a:r>
            <a:r>
              <a:rPr lang="en-US">
                <a:solidFill>
                  <a:schemeClr val="accent6">
                    <a:lumMod val="10000"/>
                  </a:schemeClr>
                </a:solidFill>
              </a:rPr>
              <a:t> &gt; </a:t>
            </a:r>
            <a:r>
              <a:rPr lang="en-US" err="1">
                <a:solidFill>
                  <a:schemeClr val="accent6">
                    <a:lumMod val="10000"/>
                  </a:schemeClr>
                </a:solidFill>
              </a:rPr>
              <a:t>IText</a:t>
            </a:r>
            <a:r>
              <a:rPr lang="en-US">
                <a:solidFill>
                  <a:schemeClr val="accent6">
                    <a:lumMod val="10000"/>
                  </a:schemeClr>
                </a:solidFill>
              </a:rPr>
              <a:t> &gt; </a:t>
            </a:r>
            <a:r>
              <a:rPr lang="en-US" err="1">
                <a:solidFill>
                  <a:schemeClr val="accent6">
                    <a:lumMod val="10000"/>
                  </a:schemeClr>
                </a:solidFill>
              </a:rPr>
              <a:t>IView</a:t>
            </a:r>
            <a:endParaRPr lang="en-US">
              <a:solidFill>
                <a:schemeClr val="accent6">
                  <a:lumMod val="10000"/>
                </a:schemeClr>
              </a:solidFill>
            </a:endParaRPr>
          </a:p>
          <a:p>
            <a:endParaRPr lang="en-US"/>
          </a:p>
        </p:txBody>
      </p:sp>
      <p:sp>
        <p:nvSpPr>
          <p:cNvPr id="5" name="Text Placeholder 4">
            <a:extLst>
              <a:ext uri="{FF2B5EF4-FFF2-40B4-BE49-F238E27FC236}">
                <a16:creationId xmlns:a16="http://schemas.microsoft.com/office/drawing/2014/main" id="{5AD56954-259A-425C-BC86-F3877C226443}"/>
              </a:ext>
            </a:extLst>
          </p:cNvPr>
          <p:cNvSpPr>
            <a:spLocks noGrp="1"/>
          </p:cNvSpPr>
          <p:nvPr>
            <p:ph type="body" sz="quarter" idx="12"/>
          </p:nvPr>
        </p:nvSpPr>
        <p:spPr>
          <a:xfrm>
            <a:off x="4313111" y="3160820"/>
            <a:ext cx="3597528" cy="3790846"/>
          </a:xfrm>
        </p:spPr>
        <p:txBody>
          <a:bodyPr/>
          <a:lstStyle/>
          <a:p>
            <a:r>
              <a:rPr lang="en-US" sz="1765" b="0">
                <a:solidFill>
                  <a:schemeClr val="accent6">
                    <a:lumMod val="10000"/>
                  </a:schemeClr>
                </a:solidFill>
                <a:latin typeface="+mj-lt"/>
              </a:rPr>
              <a:t>Platform Renderers</a:t>
            </a:r>
          </a:p>
          <a:p>
            <a:r>
              <a:rPr lang="en-US" b="0">
                <a:solidFill>
                  <a:schemeClr val="accent6">
                    <a:lumMod val="10000"/>
                  </a:schemeClr>
                </a:solidFill>
              </a:rPr>
              <a:t>These are the bare control abstractions and implementations with no bias to MVU or MVVM.</a:t>
            </a:r>
          </a:p>
          <a:p>
            <a:r>
              <a:rPr lang="en-US" b="0" err="1">
                <a:solidFill>
                  <a:schemeClr val="accent6">
                    <a:lumMod val="10000"/>
                  </a:schemeClr>
                </a:solidFill>
              </a:rPr>
              <a:t>System.Maui.Core.Renderers</a:t>
            </a:r>
            <a:r>
              <a:rPr lang="en-US" b="0">
                <a:solidFill>
                  <a:schemeClr val="accent6">
                    <a:lumMod val="10000"/>
                  </a:schemeClr>
                </a:solidFill>
              </a:rPr>
              <a:t>:</a:t>
            </a:r>
          </a:p>
          <a:p>
            <a:pPr marL="285750" indent="-285750">
              <a:buFont typeface="Arial" panose="020B0604020202020204" pitchFamily="34" charset="0"/>
              <a:buChar char="•"/>
            </a:pPr>
            <a:r>
              <a:rPr lang="en-US" b="0" err="1">
                <a:solidFill>
                  <a:schemeClr val="accent6">
                    <a:lumMod val="10000"/>
                  </a:schemeClr>
                </a:solidFill>
              </a:rPr>
              <a:t>ButtonRenderer.Android.cs</a:t>
            </a:r>
            <a:endParaRPr lang="en-US" b="0">
              <a:solidFill>
                <a:schemeClr val="accent6">
                  <a:lumMod val="10000"/>
                </a:schemeClr>
              </a:solidFill>
            </a:endParaRPr>
          </a:p>
          <a:p>
            <a:pPr marL="285750" indent="-285750">
              <a:buFont typeface="Arial" panose="020B0604020202020204" pitchFamily="34" charset="0"/>
              <a:buChar char="•"/>
            </a:pPr>
            <a:r>
              <a:rPr lang="en-US" b="0" err="1">
                <a:solidFill>
                  <a:schemeClr val="accent6">
                    <a:lumMod val="10000"/>
                  </a:schemeClr>
                </a:solidFill>
              </a:rPr>
              <a:t>ButtonRenderer.Mac.cs</a:t>
            </a:r>
            <a:endParaRPr lang="en-US" b="0">
              <a:solidFill>
                <a:schemeClr val="accent6">
                  <a:lumMod val="10000"/>
                </a:schemeClr>
              </a:solidFill>
            </a:endParaRPr>
          </a:p>
          <a:p>
            <a:pPr marL="285750" indent="-285750">
              <a:buFont typeface="Arial" panose="020B0604020202020204" pitchFamily="34" charset="0"/>
              <a:buChar char="•"/>
            </a:pPr>
            <a:r>
              <a:rPr lang="en-US" b="0" err="1">
                <a:solidFill>
                  <a:schemeClr val="accent6">
                    <a:lumMod val="10000"/>
                  </a:schemeClr>
                </a:solidFill>
              </a:rPr>
              <a:t>ButtonRenderer.Standard.cs</a:t>
            </a:r>
            <a:endParaRPr lang="en-US" b="0">
              <a:solidFill>
                <a:schemeClr val="accent6">
                  <a:lumMod val="10000"/>
                </a:schemeClr>
              </a:solidFill>
            </a:endParaRPr>
          </a:p>
          <a:p>
            <a:pPr marL="285750" indent="-285750">
              <a:buFont typeface="Arial" panose="020B0604020202020204" pitchFamily="34" charset="0"/>
              <a:buChar char="•"/>
            </a:pPr>
            <a:r>
              <a:rPr lang="en-US" b="0">
                <a:solidFill>
                  <a:schemeClr val="accent6">
                    <a:lumMod val="10000"/>
                  </a:schemeClr>
                </a:solidFill>
              </a:rPr>
              <a:t>ButtonRenderer.Win32.cs</a:t>
            </a:r>
          </a:p>
          <a:p>
            <a:pPr marL="285750" indent="-285750">
              <a:buFont typeface="Arial" panose="020B0604020202020204" pitchFamily="34" charset="0"/>
              <a:buChar char="•"/>
            </a:pPr>
            <a:r>
              <a:rPr lang="en-US" b="0" err="1">
                <a:solidFill>
                  <a:schemeClr val="accent6">
                    <a:lumMod val="10000"/>
                  </a:schemeClr>
                </a:solidFill>
              </a:rPr>
              <a:t>ButtonRenderer.cs</a:t>
            </a:r>
            <a:endParaRPr lang="en-US" b="0">
              <a:solidFill>
                <a:schemeClr val="accent6">
                  <a:lumMod val="10000"/>
                </a:schemeClr>
              </a:solidFill>
            </a:endParaRPr>
          </a:p>
          <a:p>
            <a:pPr marL="285750" indent="-285750">
              <a:buFont typeface="Arial" panose="020B0604020202020204" pitchFamily="34" charset="0"/>
              <a:buChar char="•"/>
            </a:pPr>
            <a:r>
              <a:rPr lang="en-US" b="0" err="1">
                <a:solidFill>
                  <a:schemeClr val="accent6">
                    <a:lumMod val="10000"/>
                  </a:schemeClr>
                </a:solidFill>
              </a:rPr>
              <a:t>ButtonRenderer.iOS.cs</a:t>
            </a:r>
            <a:endParaRPr lang="en-US" b="0">
              <a:solidFill>
                <a:schemeClr val="accent6">
                  <a:lumMod val="10000"/>
                </a:schemeClr>
              </a:solidFill>
            </a:endParaRPr>
          </a:p>
          <a:p>
            <a:endParaRPr lang="en-US"/>
          </a:p>
        </p:txBody>
      </p:sp>
      <p:sp>
        <p:nvSpPr>
          <p:cNvPr id="6" name="Text Placeholder 5">
            <a:extLst>
              <a:ext uri="{FF2B5EF4-FFF2-40B4-BE49-F238E27FC236}">
                <a16:creationId xmlns:a16="http://schemas.microsoft.com/office/drawing/2014/main" id="{0C4F0CBC-C2D6-45AE-A50A-B6DD0CFDD20B}"/>
              </a:ext>
            </a:extLst>
          </p:cNvPr>
          <p:cNvSpPr>
            <a:spLocks noGrp="1"/>
          </p:cNvSpPr>
          <p:nvPr>
            <p:ph type="body" sz="quarter" idx="13"/>
          </p:nvPr>
        </p:nvSpPr>
        <p:spPr>
          <a:xfrm>
            <a:off x="8140347" y="3151428"/>
            <a:ext cx="3622117" cy="1367106"/>
          </a:xfrm>
        </p:spPr>
        <p:txBody>
          <a:bodyPr/>
          <a:lstStyle/>
          <a:p>
            <a:r>
              <a:rPr lang="en-US" sz="1765" b="0">
                <a:solidFill>
                  <a:schemeClr val="accent6">
                    <a:lumMod val="10000"/>
                  </a:schemeClr>
                </a:solidFill>
                <a:latin typeface="+mj-lt"/>
              </a:rPr>
              <a:t>Framework Enabled Controls</a:t>
            </a:r>
          </a:p>
          <a:p>
            <a:r>
              <a:rPr lang="en-US" b="0">
                <a:solidFill>
                  <a:schemeClr val="accent6">
                    <a:lumMod val="10000"/>
                  </a:schemeClr>
                </a:solidFill>
              </a:rPr>
              <a:t>These implement the controls with added support for the pattern to be used.</a:t>
            </a:r>
          </a:p>
          <a:p>
            <a:r>
              <a:rPr lang="en-US" b="0" err="1">
                <a:solidFill>
                  <a:schemeClr val="accent6">
                    <a:lumMod val="10000"/>
                  </a:schemeClr>
                </a:solidFill>
              </a:rPr>
              <a:t>System.Maui.Bindables</a:t>
            </a:r>
            <a:r>
              <a:rPr lang="en-US" b="0">
                <a:solidFill>
                  <a:schemeClr val="accent6">
                    <a:lumMod val="10000"/>
                  </a:schemeClr>
                </a:solidFill>
              </a:rPr>
              <a:t> contains the MVVM, databinding capable controls.</a:t>
            </a:r>
          </a:p>
        </p:txBody>
      </p:sp>
    </p:spTree>
    <p:extLst>
      <p:ext uri="{BB962C8B-B14F-4D97-AF65-F5344CB8AC3E}">
        <p14:creationId xmlns:p14="http://schemas.microsoft.com/office/powerpoint/2010/main" val="114459690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17045-A3DC-401B-9D75-1656D631C467}"/>
              </a:ext>
            </a:extLst>
          </p:cNvPr>
          <p:cNvSpPr>
            <a:spLocks noGrp="1"/>
          </p:cNvSpPr>
          <p:nvPr>
            <p:ph type="title"/>
          </p:nvPr>
        </p:nvSpPr>
        <p:spPr/>
        <p:txBody>
          <a:bodyPr/>
          <a:lstStyle/>
          <a:p>
            <a:r>
              <a:rPr lang="en-US"/>
              <a:t>The Goals with .NET MAUI</a:t>
            </a:r>
          </a:p>
        </p:txBody>
      </p:sp>
      <p:sp>
        <p:nvSpPr>
          <p:cNvPr id="4" name="TextBox 3">
            <a:extLst>
              <a:ext uri="{FF2B5EF4-FFF2-40B4-BE49-F238E27FC236}">
                <a16:creationId xmlns:a16="http://schemas.microsoft.com/office/drawing/2014/main" id="{4B58A524-E670-470D-B254-7F67A2EF1F53}"/>
              </a:ext>
            </a:extLst>
          </p:cNvPr>
          <p:cNvSpPr txBox="1"/>
          <p:nvPr/>
        </p:nvSpPr>
        <p:spPr>
          <a:xfrm>
            <a:off x="588263" y="1288534"/>
            <a:ext cx="6604000" cy="369332"/>
          </a:xfrm>
          <a:prstGeom prst="rect">
            <a:avLst/>
          </a:prstGeom>
          <a:noFill/>
        </p:spPr>
        <p:txBody>
          <a:bodyPr wrap="square">
            <a:spAutoFit/>
          </a:bodyPr>
          <a:lstStyle/>
          <a:p>
            <a:pPr marL="0" indent="0">
              <a:buNone/>
            </a:pPr>
            <a:r>
              <a:rPr lang="en-US" sz="1800"/>
              <a:t>- Decouple Renderers From Xamarin.Forms</a:t>
            </a:r>
          </a:p>
        </p:txBody>
      </p:sp>
      <p:sp>
        <p:nvSpPr>
          <p:cNvPr id="6" name="Rectangle 5">
            <a:extLst>
              <a:ext uri="{FF2B5EF4-FFF2-40B4-BE49-F238E27FC236}">
                <a16:creationId xmlns:a16="http://schemas.microsoft.com/office/drawing/2014/main" id="{A1CBB97A-A975-4DE4-9849-36FAD592FC49}"/>
              </a:ext>
            </a:extLst>
          </p:cNvPr>
          <p:cNvSpPr/>
          <p:nvPr/>
        </p:nvSpPr>
        <p:spPr bwMode="auto">
          <a:xfrm>
            <a:off x="4744257" y="3580479"/>
            <a:ext cx="1238617" cy="553998"/>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err="1">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IButton</a:t>
            </a:r>
            <a:endParaRPr lang="en-US" sz="200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endParaRPr>
          </a:p>
        </p:txBody>
      </p:sp>
      <p:sp>
        <p:nvSpPr>
          <p:cNvPr id="7" name="Rectangle 6">
            <a:extLst>
              <a:ext uri="{FF2B5EF4-FFF2-40B4-BE49-F238E27FC236}">
                <a16:creationId xmlns:a16="http://schemas.microsoft.com/office/drawing/2014/main" id="{4B36300A-577C-44A0-9136-0302E3BF1058}"/>
              </a:ext>
            </a:extLst>
          </p:cNvPr>
          <p:cNvSpPr/>
          <p:nvPr/>
        </p:nvSpPr>
        <p:spPr bwMode="auto">
          <a:xfrm>
            <a:off x="7677579" y="3580479"/>
            <a:ext cx="2052552" cy="553998"/>
          </a:xfrm>
          <a:prstGeom prst="rect">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err="1">
                <a:gradFill>
                  <a:gsLst>
                    <a:gs pos="0">
                      <a:srgbClr val="FFFFFF"/>
                    </a:gs>
                    <a:gs pos="100000">
                      <a:srgbClr val="FFFFFF"/>
                    </a:gs>
                  </a:gsLst>
                  <a:lin ang="5400000" scaled="0"/>
                </a:gradFill>
                <a:ea typeface="Segoe UI" pitchFamily="34" charset="0"/>
                <a:cs typeface="Segoe UI" pitchFamily="34" charset="0"/>
              </a:rPr>
              <a:t>ButtonHandler</a:t>
            </a: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1A4EC376-6A8A-44B8-8A4C-89DCBCEEE61B}"/>
              </a:ext>
            </a:extLst>
          </p:cNvPr>
          <p:cNvCxnSpPr>
            <a:cxnSpLocks/>
            <a:stCxn id="6" idx="3"/>
            <a:endCxn id="7" idx="1"/>
          </p:cNvCxnSpPr>
          <p:nvPr/>
        </p:nvCxnSpPr>
        <p:spPr>
          <a:xfrm>
            <a:off x="5982874" y="3857478"/>
            <a:ext cx="1694705"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F281893-D2B1-4636-BB82-1FFFE70E28F9}"/>
              </a:ext>
            </a:extLst>
          </p:cNvPr>
          <p:cNvSpPr/>
          <p:nvPr/>
        </p:nvSpPr>
        <p:spPr bwMode="auto">
          <a:xfrm>
            <a:off x="301006" y="2625372"/>
            <a:ext cx="2933322" cy="553998"/>
          </a:xfrm>
          <a:prstGeom prst="rect">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err="1">
                <a:gradFill>
                  <a:gsLst>
                    <a:gs pos="0">
                      <a:srgbClr val="FFFFFF"/>
                    </a:gs>
                    <a:gs pos="100000">
                      <a:srgbClr val="FFFFFF"/>
                    </a:gs>
                  </a:gsLst>
                  <a:lin ang="5400000" scaled="0"/>
                </a:gradFill>
                <a:ea typeface="Segoe UI" pitchFamily="34" charset="0"/>
                <a:cs typeface="Segoe UI" pitchFamily="34" charset="0"/>
              </a:rPr>
              <a:t>Xamarin.Forms.Button</a:t>
            </a: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0A3E01B5-1A4B-4DD5-B398-A20E15C38E41}"/>
              </a:ext>
            </a:extLst>
          </p:cNvPr>
          <p:cNvCxnSpPr>
            <a:cxnSpLocks/>
            <a:stCxn id="13" idx="3"/>
            <a:endCxn id="6" idx="1"/>
          </p:cNvCxnSpPr>
          <p:nvPr/>
        </p:nvCxnSpPr>
        <p:spPr>
          <a:xfrm>
            <a:off x="3234328" y="2902371"/>
            <a:ext cx="1509929" cy="95510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796B9819-5395-4834-8BC0-7E40B059487C}"/>
              </a:ext>
            </a:extLst>
          </p:cNvPr>
          <p:cNvSpPr/>
          <p:nvPr/>
        </p:nvSpPr>
        <p:spPr bwMode="auto">
          <a:xfrm>
            <a:off x="1328945" y="3477151"/>
            <a:ext cx="1905383" cy="553998"/>
          </a:xfrm>
          <a:prstGeom prst="rect">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err="1">
                <a:gradFill>
                  <a:gsLst>
                    <a:gs pos="0">
                      <a:srgbClr val="FFFFFF"/>
                    </a:gs>
                    <a:gs pos="100000">
                      <a:srgbClr val="FFFFFF"/>
                    </a:gs>
                  </a:gsLst>
                  <a:lin ang="5400000" scaled="0"/>
                </a:gradFill>
                <a:ea typeface="Segoe UI" pitchFamily="34" charset="0"/>
                <a:cs typeface="Segoe UI" pitchFamily="34" charset="0"/>
              </a:rPr>
              <a:t>CometButton</a:t>
            </a: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5B28F9CA-B083-4E0F-B0EE-303E661B71F7}"/>
              </a:ext>
            </a:extLst>
          </p:cNvPr>
          <p:cNvCxnSpPr>
            <a:cxnSpLocks/>
            <a:stCxn id="25" idx="3"/>
            <a:endCxn id="6" idx="1"/>
          </p:cNvCxnSpPr>
          <p:nvPr/>
        </p:nvCxnSpPr>
        <p:spPr>
          <a:xfrm>
            <a:off x="3234328" y="3754150"/>
            <a:ext cx="1509929" cy="10332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F97DE258-BA1F-42CB-8834-F31B3FA2A2A2}"/>
              </a:ext>
            </a:extLst>
          </p:cNvPr>
          <p:cNvSpPr/>
          <p:nvPr/>
        </p:nvSpPr>
        <p:spPr bwMode="auto">
          <a:xfrm>
            <a:off x="794837" y="4468093"/>
            <a:ext cx="2439491" cy="553998"/>
          </a:xfrm>
          <a:prstGeom prst="rect">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err="1">
                <a:gradFill>
                  <a:gsLst>
                    <a:gs pos="0">
                      <a:srgbClr val="FFFFFF"/>
                    </a:gs>
                    <a:gs pos="100000">
                      <a:srgbClr val="FFFFFF"/>
                    </a:gs>
                  </a:gsLst>
                  <a:lin ang="5400000" scaled="0"/>
                </a:gradFill>
                <a:ea typeface="Segoe UI" pitchFamily="34" charset="0"/>
                <a:cs typeface="Segoe UI" pitchFamily="34" charset="0"/>
              </a:rPr>
              <a:t>FabulousButton</a:t>
            </a: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50" name="Straight Arrow Connector 49">
            <a:extLst>
              <a:ext uri="{FF2B5EF4-FFF2-40B4-BE49-F238E27FC236}">
                <a16:creationId xmlns:a16="http://schemas.microsoft.com/office/drawing/2014/main" id="{6DD1D2D5-A7F7-4F65-8303-E176B1D08476}"/>
              </a:ext>
            </a:extLst>
          </p:cNvPr>
          <p:cNvCxnSpPr>
            <a:cxnSpLocks/>
            <a:stCxn id="49" idx="3"/>
            <a:endCxn id="6" idx="1"/>
          </p:cNvCxnSpPr>
          <p:nvPr/>
        </p:nvCxnSpPr>
        <p:spPr>
          <a:xfrm flipV="1">
            <a:off x="3234328" y="3857478"/>
            <a:ext cx="1509929" cy="88761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B13CB993-04C2-4A76-8C03-B8194BB6ABF7}"/>
              </a:ext>
            </a:extLst>
          </p:cNvPr>
          <p:cNvSpPr/>
          <p:nvPr/>
        </p:nvSpPr>
        <p:spPr bwMode="auto">
          <a:xfrm>
            <a:off x="784238" y="5459035"/>
            <a:ext cx="2439491" cy="553998"/>
          </a:xfrm>
          <a:prstGeom prst="rect">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err="1">
                <a:gradFill>
                  <a:gsLst>
                    <a:gs pos="0">
                      <a:srgbClr val="FFFFFF"/>
                    </a:gs>
                    <a:gs pos="100000">
                      <a:srgbClr val="FFFFFF"/>
                    </a:gs>
                  </a:gsLst>
                  <a:lin ang="5400000" scaled="0"/>
                </a:gradFill>
                <a:ea typeface="Segoe UI" pitchFamily="34" charset="0"/>
                <a:cs typeface="Segoe UI" pitchFamily="34" charset="0"/>
              </a:rPr>
              <a:t>ReactiveButton</a:t>
            </a: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Arrow Connector 53">
            <a:extLst>
              <a:ext uri="{FF2B5EF4-FFF2-40B4-BE49-F238E27FC236}">
                <a16:creationId xmlns:a16="http://schemas.microsoft.com/office/drawing/2014/main" id="{565F66C3-5912-4797-BAC2-7AB5CB92B338}"/>
              </a:ext>
            </a:extLst>
          </p:cNvPr>
          <p:cNvCxnSpPr>
            <a:cxnSpLocks/>
            <a:stCxn id="53" idx="3"/>
            <a:endCxn id="6" idx="1"/>
          </p:cNvCxnSpPr>
          <p:nvPr/>
        </p:nvCxnSpPr>
        <p:spPr>
          <a:xfrm flipV="1">
            <a:off x="3223729" y="3857478"/>
            <a:ext cx="1520528" cy="187855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34197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3" grpId="0" animBg="1"/>
      <p:bldP spid="25" grpId="0" animBg="1"/>
      <p:bldP spid="49" grpId="0" animBg="1"/>
      <p:bldP spid="5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17045-A3DC-401B-9D75-1656D631C467}"/>
              </a:ext>
            </a:extLst>
          </p:cNvPr>
          <p:cNvSpPr>
            <a:spLocks noGrp="1"/>
          </p:cNvSpPr>
          <p:nvPr>
            <p:ph type="title"/>
          </p:nvPr>
        </p:nvSpPr>
        <p:spPr/>
        <p:txBody>
          <a:bodyPr/>
          <a:lstStyle/>
          <a:p>
            <a:r>
              <a:rPr lang="en-US"/>
              <a:t>The Goals with .NET MAUI</a:t>
            </a:r>
          </a:p>
        </p:txBody>
      </p:sp>
      <p:sp>
        <p:nvSpPr>
          <p:cNvPr id="4" name="TextBox 3">
            <a:extLst>
              <a:ext uri="{FF2B5EF4-FFF2-40B4-BE49-F238E27FC236}">
                <a16:creationId xmlns:a16="http://schemas.microsoft.com/office/drawing/2014/main" id="{4B58A524-E670-470D-B254-7F67A2EF1F53}"/>
              </a:ext>
            </a:extLst>
          </p:cNvPr>
          <p:cNvSpPr txBox="1"/>
          <p:nvPr/>
        </p:nvSpPr>
        <p:spPr>
          <a:xfrm>
            <a:off x="551226" y="1279970"/>
            <a:ext cx="8287974" cy="646331"/>
          </a:xfrm>
          <a:prstGeom prst="rect">
            <a:avLst/>
          </a:prstGeom>
          <a:noFill/>
        </p:spPr>
        <p:txBody>
          <a:bodyPr wrap="square">
            <a:spAutoFit/>
          </a:bodyPr>
          <a:lstStyle/>
          <a:p>
            <a:pPr marL="285750" indent="-285750">
              <a:buFontTx/>
              <a:buChar char="-"/>
            </a:pPr>
            <a:r>
              <a:rPr lang="en-US" sz="1800"/>
              <a:t>Performance minded and simplified</a:t>
            </a:r>
          </a:p>
          <a:p>
            <a:pPr marL="285750" indent="-285750">
              <a:buFontTx/>
              <a:buChar char="-"/>
            </a:pPr>
            <a:r>
              <a:rPr lang="en-US" sz="1800"/>
              <a:t>From the </a:t>
            </a:r>
            <a:r>
              <a:rPr lang="en-US" sz="1800" err="1"/>
              <a:t>xplat</a:t>
            </a:r>
            <a:r>
              <a:rPr lang="en-US" sz="1800"/>
              <a:t> project easily register any custom handlers</a:t>
            </a:r>
          </a:p>
        </p:txBody>
      </p:sp>
      <p:sp>
        <p:nvSpPr>
          <p:cNvPr id="12" name="TextBox 11">
            <a:extLst>
              <a:ext uri="{FF2B5EF4-FFF2-40B4-BE49-F238E27FC236}">
                <a16:creationId xmlns:a16="http://schemas.microsoft.com/office/drawing/2014/main" id="{A6C9FA5E-5912-4BAE-97CD-BB0C7B43FE55}"/>
              </a:ext>
            </a:extLst>
          </p:cNvPr>
          <p:cNvSpPr txBox="1"/>
          <p:nvPr/>
        </p:nvSpPr>
        <p:spPr>
          <a:xfrm>
            <a:off x="551226" y="2431731"/>
            <a:ext cx="11055557" cy="2308324"/>
          </a:xfrm>
          <a:prstGeom prst="rect">
            <a:avLst/>
          </a:prstGeom>
          <a:solidFill>
            <a:schemeClr val="accent6">
              <a:lumMod val="50000"/>
            </a:schemeClr>
          </a:solidFill>
        </p:spPr>
        <p:txBody>
          <a:bodyPr wrap="square">
            <a:spAutoFit/>
          </a:bodyPr>
          <a:lstStyle/>
          <a:p>
            <a:r>
              <a:rPr lang="en-US" sz="1800" err="1">
                <a:solidFill>
                  <a:schemeClr val="bg1"/>
                </a:solidFill>
                <a:latin typeface="Consolas" panose="020B0609020204030204" pitchFamily="49" charset="0"/>
              </a:rPr>
              <a:t>RegistrarHandlers.Handlers.Register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Xamarin.Forms.Label</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LabelHandler</a:t>
            </a:r>
            <a:r>
              <a:rPr lang="en-US" sz="1800">
                <a:solidFill>
                  <a:schemeClr val="bg1"/>
                </a:solidFill>
                <a:latin typeface="Consolas" panose="020B0609020204030204" pitchFamily="49" charset="0"/>
              </a:rPr>
              <a:t>&gt;();</a:t>
            </a:r>
          </a:p>
          <a:p>
            <a:endParaRPr lang="en-US" sz="1800">
              <a:solidFill>
                <a:schemeClr val="bg1"/>
              </a:solidFill>
              <a:latin typeface="Consolas" panose="020B0609020204030204" pitchFamily="49" charset="0"/>
            </a:endParaRPr>
          </a:p>
          <a:p>
            <a:r>
              <a:rPr lang="en-US" sz="1800">
                <a:solidFill>
                  <a:schemeClr val="bg1"/>
                </a:solidFill>
                <a:latin typeface="Consolas" panose="020B0609020204030204" pitchFamily="49" charset="0"/>
              </a:rPr>
              <a:t>#if MONOANDROID</a:t>
            </a:r>
            <a:br>
              <a:rPr lang="en-US" sz="1800">
                <a:solidFill>
                  <a:schemeClr val="bg1"/>
                </a:solidFill>
                <a:latin typeface="Consolas" panose="020B0609020204030204" pitchFamily="49" charset="0"/>
              </a:rPr>
            </a:br>
            <a:r>
              <a:rPr lang="en-US" sz="1800" err="1">
                <a:solidFill>
                  <a:schemeClr val="bg1"/>
                </a:solidFill>
                <a:latin typeface="Consolas" panose="020B0609020204030204" pitchFamily="49" charset="0"/>
              </a:rPr>
              <a:t>RegistrarHandlers.Handlers.Register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Xamarin.Forms.Label</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Xamarin.Forms.Platform.Android.LabelRenderer</a:t>
            </a:r>
            <a:r>
              <a:rPr lang="en-US" sz="1800">
                <a:solidFill>
                  <a:schemeClr val="bg1"/>
                </a:solidFill>
                <a:latin typeface="Consolas" panose="020B0609020204030204" pitchFamily="49" charset="0"/>
              </a:rPr>
              <a:t>&gt;();</a:t>
            </a:r>
          </a:p>
          <a:p>
            <a:r>
              <a:rPr lang="en-US" sz="1800" err="1">
                <a:solidFill>
                  <a:schemeClr val="bg1"/>
                </a:solidFill>
                <a:latin typeface="Consolas" panose="020B0609020204030204" pitchFamily="49" charset="0"/>
              </a:rPr>
              <a:t>RegistrarHandlers.Handlers.Register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Xamarin.Forms.Button</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Xamarin.Forms.Platform.Android.AppCompat.ButtonRenderer</a:t>
            </a:r>
            <a:r>
              <a:rPr lang="en-US" sz="1800">
                <a:solidFill>
                  <a:schemeClr val="bg1"/>
                </a:solidFill>
                <a:latin typeface="Consolas" panose="020B0609020204030204" pitchFamily="49" charset="0"/>
              </a:rPr>
              <a:t>&gt;();</a:t>
            </a:r>
            <a:br>
              <a:rPr lang="en-US" sz="1800">
                <a:solidFill>
                  <a:schemeClr val="bg1"/>
                </a:solidFill>
                <a:latin typeface="Consolas" panose="020B0609020204030204" pitchFamily="49" charset="0"/>
              </a:rPr>
            </a:br>
            <a:r>
              <a:rPr lang="en-US" sz="1800">
                <a:solidFill>
                  <a:schemeClr val="bg1"/>
                </a:solidFill>
                <a:latin typeface="Consolas" panose="020B0609020204030204" pitchFamily="49" charset="0"/>
              </a:rPr>
              <a:t>#endif</a:t>
            </a:r>
            <a:endParaRPr lang="en-US">
              <a:solidFill>
                <a:schemeClr val="bg1"/>
              </a:solidFill>
            </a:endParaRPr>
          </a:p>
        </p:txBody>
      </p:sp>
      <p:sp>
        <p:nvSpPr>
          <p:cNvPr id="5" name="TextBox 4">
            <a:extLst>
              <a:ext uri="{FF2B5EF4-FFF2-40B4-BE49-F238E27FC236}">
                <a16:creationId xmlns:a16="http://schemas.microsoft.com/office/drawing/2014/main" id="{7FEA7E6B-2054-4955-B6F4-8D92198F9E10}"/>
              </a:ext>
            </a:extLst>
          </p:cNvPr>
          <p:cNvSpPr txBox="1"/>
          <p:nvPr/>
        </p:nvSpPr>
        <p:spPr>
          <a:xfrm>
            <a:off x="588263" y="5041121"/>
            <a:ext cx="6604000" cy="369332"/>
          </a:xfrm>
          <a:prstGeom prst="rect">
            <a:avLst/>
          </a:prstGeom>
          <a:noFill/>
        </p:spPr>
        <p:txBody>
          <a:bodyPr wrap="square">
            <a:spAutoFit/>
          </a:bodyPr>
          <a:lstStyle/>
          <a:p>
            <a:pPr marL="0" indent="0">
              <a:buNone/>
            </a:pPr>
            <a:r>
              <a:rPr lang="en-US" sz="1800"/>
              <a:t>- Zero runtime assembly scanning </a:t>
            </a:r>
          </a:p>
        </p:txBody>
      </p:sp>
    </p:spTree>
    <p:extLst>
      <p:ext uri="{BB962C8B-B14F-4D97-AF65-F5344CB8AC3E}">
        <p14:creationId xmlns:p14="http://schemas.microsoft.com/office/powerpoint/2010/main" val="8658059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17045-A3DC-401B-9D75-1656D631C467}"/>
              </a:ext>
            </a:extLst>
          </p:cNvPr>
          <p:cNvSpPr>
            <a:spLocks noGrp="1"/>
          </p:cNvSpPr>
          <p:nvPr>
            <p:ph type="title"/>
          </p:nvPr>
        </p:nvSpPr>
        <p:spPr/>
        <p:txBody>
          <a:bodyPr/>
          <a:lstStyle/>
          <a:p>
            <a:r>
              <a:rPr lang="en-US"/>
              <a:t>The Goals with .NET MAUI</a:t>
            </a:r>
          </a:p>
        </p:txBody>
      </p:sp>
      <p:sp>
        <p:nvSpPr>
          <p:cNvPr id="4" name="TextBox 3">
            <a:extLst>
              <a:ext uri="{FF2B5EF4-FFF2-40B4-BE49-F238E27FC236}">
                <a16:creationId xmlns:a16="http://schemas.microsoft.com/office/drawing/2014/main" id="{4B58A524-E670-470D-B254-7F67A2EF1F53}"/>
              </a:ext>
            </a:extLst>
          </p:cNvPr>
          <p:cNvSpPr txBox="1"/>
          <p:nvPr/>
        </p:nvSpPr>
        <p:spPr>
          <a:xfrm>
            <a:off x="315790" y="3759650"/>
            <a:ext cx="6604000" cy="369332"/>
          </a:xfrm>
          <a:prstGeom prst="rect">
            <a:avLst/>
          </a:prstGeom>
          <a:noFill/>
        </p:spPr>
        <p:txBody>
          <a:bodyPr wrap="square">
            <a:spAutoFit/>
          </a:bodyPr>
          <a:lstStyle/>
          <a:p>
            <a:pPr marL="285750" indent="-285750">
              <a:buFontTx/>
              <a:buChar char="-"/>
            </a:pPr>
            <a:r>
              <a:rPr lang="en-US" sz="1800" b="1"/>
              <a:t>Easily reach the native platform</a:t>
            </a:r>
          </a:p>
        </p:txBody>
      </p:sp>
      <p:sp>
        <p:nvSpPr>
          <p:cNvPr id="3" name="TextBox 2">
            <a:extLst>
              <a:ext uri="{FF2B5EF4-FFF2-40B4-BE49-F238E27FC236}">
                <a16:creationId xmlns:a16="http://schemas.microsoft.com/office/drawing/2014/main" id="{7DCE0150-626F-47A9-BBA9-9DA1EF42A1F0}"/>
              </a:ext>
            </a:extLst>
          </p:cNvPr>
          <p:cNvSpPr txBox="1"/>
          <p:nvPr/>
        </p:nvSpPr>
        <p:spPr>
          <a:xfrm>
            <a:off x="588263" y="1607516"/>
            <a:ext cx="11018520" cy="923330"/>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using </a:t>
            </a:r>
            <a:r>
              <a:rPr lang="en-US" sz="1800" err="1">
                <a:solidFill>
                  <a:schemeClr val="bg1"/>
                </a:solidFill>
                <a:latin typeface="Consolas" panose="020B0609020204030204" pitchFamily="49" charset="0"/>
              </a:rPr>
              <a:t>Xamarin.Forms.PlatformConfiguration</a:t>
            </a:r>
            <a:r>
              <a:rPr lang="en-US" sz="1800">
                <a:solidFill>
                  <a:schemeClr val="bg1"/>
                </a:solidFill>
                <a:latin typeface="Consolas" panose="020B0609020204030204" pitchFamily="49" charset="0"/>
              </a:rPr>
              <a:t>;</a:t>
            </a:r>
          </a:p>
          <a:p>
            <a:r>
              <a:rPr lang="en-US" sz="1800">
                <a:solidFill>
                  <a:schemeClr val="bg1"/>
                </a:solidFill>
                <a:latin typeface="Consolas" panose="020B0609020204030204" pitchFamily="49" charset="0"/>
              </a:rPr>
              <a:t>using </a:t>
            </a:r>
            <a:r>
              <a:rPr lang="en-US" sz="1800" err="1">
                <a:solidFill>
                  <a:schemeClr val="bg1"/>
                </a:solidFill>
                <a:latin typeface="Consolas" panose="020B0609020204030204" pitchFamily="49" charset="0"/>
              </a:rPr>
              <a:t>Xamarin.Forms.PlatformConfiguration.iOSSpecific</a:t>
            </a:r>
            <a:r>
              <a:rPr lang="en-US" sz="1800">
                <a:solidFill>
                  <a:schemeClr val="bg1"/>
                </a:solidFill>
                <a:latin typeface="Consolas" panose="020B0609020204030204" pitchFamily="49" charset="0"/>
              </a:rPr>
              <a:t>;</a:t>
            </a:r>
          </a:p>
          <a:p>
            <a:r>
              <a:rPr lang="en-US" sz="1800" err="1">
                <a:solidFill>
                  <a:schemeClr val="bg1"/>
                </a:solidFill>
                <a:latin typeface="Consolas" panose="020B0609020204030204" pitchFamily="49" charset="0"/>
              </a:rPr>
              <a:t>boxView.On</a:t>
            </a:r>
            <a:r>
              <a:rPr lang="en-US" sz="1800">
                <a:solidFill>
                  <a:schemeClr val="bg1"/>
                </a:solidFill>
                <a:latin typeface="Consolas" panose="020B0609020204030204" pitchFamily="49" charset="0"/>
              </a:rPr>
              <a:t>&lt;iOS&gt;().</a:t>
            </a:r>
            <a:r>
              <a:rPr lang="en-US" sz="1800" err="1">
                <a:solidFill>
                  <a:schemeClr val="bg1"/>
                </a:solidFill>
                <a:latin typeface="Consolas" panose="020B0609020204030204" pitchFamily="49" charset="0"/>
              </a:rPr>
              <a:t>UseBlurEffect</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BlurEffectStyle.ExtraLight</a:t>
            </a:r>
            <a:r>
              <a:rPr lang="en-US" sz="1800">
                <a:solidFill>
                  <a:schemeClr val="bg1"/>
                </a:solidFill>
                <a:latin typeface="Consolas" panose="020B0609020204030204" pitchFamily="49" charset="0"/>
              </a:rPr>
              <a:t>);</a:t>
            </a:r>
            <a:endParaRPr lang="en-US">
              <a:solidFill>
                <a:schemeClr val="bg1"/>
              </a:solidFill>
            </a:endParaRPr>
          </a:p>
        </p:txBody>
      </p:sp>
      <p:sp>
        <p:nvSpPr>
          <p:cNvPr id="9" name="TextBox 8">
            <a:extLst>
              <a:ext uri="{FF2B5EF4-FFF2-40B4-BE49-F238E27FC236}">
                <a16:creationId xmlns:a16="http://schemas.microsoft.com/office/drawing/2014/main" id="{626744D2-EECD-405A-ABAF-30DD5FA535B4}"/>
              </a:ext>
            </a:extLst>
          </p:cNvPr>
          <p:cNvSpPr txBox="1"/>
          <p:nvPr/>
        </p:nvSpPr>
        <p:spPr>
          <a:xfrm>
            <a:off x="588263" y="2594286"/>
            <a:ext cx="11018520" cy="830997"/>
          </a:xfrm>
          <a:prstGeom prst="rect">
            <a:avLst/>
          </a:prstGeom>
          <a:solidFill>
            <a:schemeClr val="accent6">
              <a:lumMod val="50000"/>
            </a:schemeClr>
          </a:solidFill>
        </p:spPr>
        <p:txBody>
          <a:bodyPr wrap="square">
            <a:spAutoFit/>
          </a:bodyPr>
          <a:lstStyle/>
          <a:p>
            <a:r>
              <a:rPr lang="en-US" sz="1600" b="0" i="0">
                <a:solidFill>
                  <a:schemeClr val="bg1"/>
                </a:solidFill>
                <a:effectLst/>
                <a:latin typeface="SFMono-Regular"/>
              </a:rPr>
              <a:t>[assembly: </a:t>
            </a:r>
            <a:r>
              <a:rPr lang="en-US" sz="1600" b="0" i="0" err="1">
                <a:solidFill>
                  <a:schemeClr val="bg1"/>
                </a:solidFill>
                <a:effectLst/>
                <a:latin typeface="SFMono-Regular"/>
              </a:rPr>
              <a:t>ExportRenderer</a:t>
            </a:r>
            <a:r>
              <a:rPr lang="en-US" sz="1600" b="0" i="0">
                <a:solidFill>
                  <a:schemeClr val="bg1"/>
                </a:solidFill>
                <a:effectLst/>
                <a:latin typeface="SFMono-Regular"/>
              </a:rPr>
              <a:t> (</a:t>
            </a:r>
            <a:r>
              <a:rPr lang="en-US" sz="1600" b="0" i="0" err="1">
                <a:solidFill>
                  <a:schemeClr val="bg1"/>
                </a:solidFill>
                <a:effectLst/>
                <a:latin typeface="SFMono-Regular"/>
              </a:rPr>
              <a:t>typeof</a:t>
            </a:r>
            <a:r>
              <a:rPr lang="en-US" sz="1600" b="0" i="0">
                <a:solidFill>
                  <a:schemeClr val="bg1"/>
                </a:solidFill>
                <a:effectLst/>
                <a:latin typeface="SFMono-Regular"/>
              </a:rPr>
              <a:t>(</a:t>
            </a:r>
            <a:r>
              <a:rPr lang="en-US" sz="1600" b="0" i="0" err="1">
                <a:solidFill>
                  <a:schemeClr val="bg1"/>
                </a:solidFill>
                <a:effectLst/>
                <a:latin typeface="SFMono-Regular"/>
              </a:rPr>
              <a:t>MyEntry</a:t>
            </a:r>
            <a:r>
              <a:rPr lang="en-US" sz="1600" b="0" i="0">
                <a:solidFill>
                  <a:schemeClr val="bg1"/>
                </a:solidFill>
                <a:effectLst/>
                <a:latin typeface="SFMono-Regular"/>
              </a:rPr>
              <a:t>), </a:t>
            </a:r>
            <a:r>
              <a:rPr lang="en-US" sz="1600" b="0" i="0" err="1">
                <a:solidFill>
                  <a:schemeClr val="bg1"/>
                </a:solidFill>
                <a:effectLst/>
                <a:latin typeface="SFMono-Regular"/>
              </a:rPr>
              <a:t>typeof</a:t>
            </a:r>
            <a:r>
              <a:rPr lang="en-US" sz="1600" b="0" i="0">
                <a:solidFill>
                  <a:schemeClr val="bg1"/>
                </a:solidFill>
                <a:effectLst/>
                <a:latin typeface="SFMono-Regular"/>
              </a:rPr>
              <a:t>(</a:t>
            </a:r>
            <a:r>
              <a:rPr lang="en-US" sz="1600" b="0" i="0" err="1">
                <a:solidFill>
                  <a:schemeClr val="bg1"/>
                </a:solidFill>
                <a:effectLst/>
                <a:latin typeface="SFMono-Regular"/>
              </a:rPr>
              <a:t>MyEntryRenderer</a:t>
            </a:r>
            <a:r>
              <a:rPr lang="en-US" sz="1600" b="0" i="0">
                <a:solidFill>
                  <a:schemeClr val="bg1"/>
                </a:solidFill>
                <a:effectLst/>
                <a:latin typeface="SFMono-Regular"/>
              </a:rPr>
              <a:t>))] </a:t>
            </a:r>
          </a:p>
          <a:p>
            <a:r>
              <a:rPr lang="en-US" sz="1600" b="0" i="0">
                <a:solidFill>
                  <a:schemeClr val="bg1"/>
                </a:solidFill>
                <a:effectLst/>
                <a:latin typeface="SFMono-Regular"/>
              </a:rPr>
              <a:t>namespace </a:t>
            </a:r>
            <a:r>
              <a:rPr lang="en-US" sz="1600" b="0" i="0" err="1">
                <a:solidFill>
                  <a:schemeClr val="bg1"/>
                </a:solidFill>
                <a:effectLst/>
                <a:latin typeface="SFMono-Regular"/>
              </a:rPr>
              <a:t>CustomRenderer.iOS</a:t>
            </a:r>
            <a:r>
              <a:rPr lang="en-US" sz="1600" b="0" i="0">
                <a:solidFill>
                  <a:schemeClr val="bg1"/>
                </a:solidFill>
                <a:effectLst/>
                <a:latin typeface="SFMono-Regular"/>
              </a:rPr>
              <a:t> { </a:t>
            </a:r>
          </a:p>
          <a:p>
            <a:r>
              <a:rPr lang="en-US" sz="1600" b="0" i="0">
                <a:solidFill>
                  <a:schemeClr val="bg1"/>
                </a:solidFill>
                <a:effectLst/>
                <a:latin typeface="SFMono-Regular"/>
              </a:rPr>
              <a:t>	public class </a:t>
            </a:r>
            <a:r>
              <a:rPr lang="en-US" sz="1600" b="0" i="0" err="1">
                <a:solidFill>
                  <a:schemeClr val="bg1"/>
                </a:solidFill>
                <a:effectLst/>
                <a:latin typeface="SFMono-Regular"/>
              </a:rPr>
              <a:t>MyEntryRenderer</a:t>
            </a:r>
            <a:r>
              <a:rPr lang="en-US" sz="1600" b="0" i="0">
                <a:solidFill>
                  <a:schemeClr val="bg1"/>
                </a:solidFill>
                <a:effectLst/>
                <a:latin typeface="SFMono-Regular"/>
              </a:rPr>
              <a:t> : </a:t>
            </a:r>
            <a:r>
              <a:rPr lang="en-US" sz="1600" b="0" i="0" err="1">
                <a:solidFill>
                  <a:schemeClr val="bg1"/>
                </a:solidFill>
                <a:effectLst/>
                <a:latin typeface="SFMono-Regular"/>
              </a:rPr>
              <a:t>EntryRenderer</a:t>
            </a:r>
            <a:endParaRPr lang="en-US" sz="1600">
              <a:solidFill>
                <a:schemeClr val="bg1"/>
              </a:solidFill>
            </a:endParaRPr>
          </a:p>
        </p:txBody>
      </p:sp>
      <p:sp>
        <p:nvSpPr>
          <p:cNvPr id="8" name="TextBox 7">
            <a:extLst>
              <a:ext uri="{FF2B5EF4-FFF2-40B4-BE49-F238E27FC236}">
                <a16:creationId xmlns:a16="http://schemas.microsoft.com/office/drawing/2014/main" id="{2D8075C3-6BED-439E-905A-D110BD183C76}"/>
              </a:ext>
            </a:extLst>
          </p:cNvPr>
          <p:cNvSpPr txBox="1"/>
          <p:nvPr/>
        </p:nvSpPr>
        <p:spPr>
          <a:xfrm>
            <a:off x="315790" y="1144861"/>
            <a:ext cx="6604000" cy="369332"/>
          </a:xfrm>
          <a:prstGeom prst="rect">
            <a:avLst/>
          </a:prstGeom>
          <a:noFill/>
        </p:spPr>
        <p:txBody>
          <a:bodyPr wrap="square">
            <a:spAutoFit/>
          </a:bodyPr>
          <a:lstStyle/>
          <a:p>
            <a:pPr marL="285750" indent="-285750">
              <a:buFontTx/>
              <a:buChar char="-"/>
            </a:pPr>
            <a:r>
              <a:rPr lang="en-US" sz="1800" b="1"/>
              <a:t>Remove confusing APIs</a:t>
            </a:r>
          </a:p>
        </p:txBody>
      </p:sp>
      <p:sp>
        <p:nvSpPr>
          <p:cNvPr id="13" name="TextBox 12">
            <a:extLst>
              <a:ext uri="{FF2B5EF4-FFF2-40B4-BE49-F238E27FC236}">
                <a16:creationId xmlns:a16="http://schemas.microsoft.com/office/drawing/2014/main" id="{97C17BC1-6980-44FF-920F-B00D430FA008}"/>
              </a:ext>
            </a:extLst>
          </p:cNvPr>
          <p:cNvSpPr txBox="1"/>
          <p:nvPr/>
        </p:nvSpPr>
        <p:spPr>
          <a:xfrm>
            <a:off x="315790" y="4327155"/>
            <a:ext cx="11290993" cy="2308324"/>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#if MONOANDROID</a:t>
            </a:r>
          </a:p>
          <a:p>
            <a:r>
              <a:rPr lang="en-US" sz="1800" err="1">
                <a:solidFill>
                  <a:schemeClr val="bg1"/>
                </a:solidFill>
                <a:latin typeface="Consolas" panose="020B0609020204030204" pitchFamily="49" charset="0"/>
              </a:rPr>
              <a:t>ViewHandler.ViewMapper</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nameof</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IView.BackgroundColor</a:t>
            </a:r>
            <a:r>
              <a:rPr lang="en-US" sz="1800">
                <a:solidFill>
                  <a:schemeClr val="bg1"/>
                </a:solidFill>
                <a:latin typeface="Consolas" panose="020B0609020204030204" pitchFamily="49" charset="0"/>
              </a:rPr>
              <a:t>)] = (handler, view) =&gt;</a:t>
            </a:r>
          </a:p>
          <a:p>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handler.NativeView</a:t>
            </a:r>
            <a:r>
              <a:rPr lang="en-US" sz="1800">
                <a:solidFill>
                  <a:schemeClr val="bg1"/>
                </a:solidFill>
                <a:latin typeface="Consolas" panose="020B0609020204030204" pitchFamily="49" charset="0"/>
              </a:rPr>
              <a:t> as </a:t>
            </a:r>
            <a:r>
              <a:rPr lang="en-US" sz="1800" err="1">
                <a:solidFill>
                  <a:schemeClr val="bg1"/>
                </a:solidFill>
                <a:latin typeface="Consolas" panose="020B0609020204030204" pitchFamily="49" charset="0"/>
              </a:rPr>
              <a:t>AView</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SetBackgroundColor</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Xamarin.Forms.Color.Purple.ToNative</a:t>
            </a:r>
            <a:r>
              <a:rPr lang="en-US" sz="1800">
                <a:solidFill>
                  <a:schemeClr val="bg1"/>
                </a:solidFill>
                <a:latin typeface="Consolas" panose="020B0609020204030204" pitchFamily="49" charset="0"/>
              </a:rPr>
              <a:t>());</a:t>
            </a:r>
          </a:p>
          <a:p>
            <a:endParaRPr lang="en-US" sz="1800">
              <a:solidFill>
                <a:schemeClr val="bg1"/>
              </a:solidFill>
              <a:latin typeface="Consolas" panose="020B0609020204030204" pitchFamily="49" charset="0"/>
            </a:endParaRPr>
          </a:p>
          <a:p>
            <a:endParaRPr lang="en-US" sz="1800">
              <a:solidFill>
                <a:schemeClr val="bg1"/>
              </a:solidFill>
              <a:latin typeface="Consolas" panose="020B0609020204030204" pitchFamily="49" charset="0"/>
            </a:endParaRPr>
          </a:p>
          <a:p>
            <a:r>
              <a:rPr lang="en-US" sz="1800">
                <a:solidFill>
                  <a:schemeClr val="bg1"/>
                </a:solidFill>
                <a:latin typeface="Consolas" panose="020B0609020204030204" pitchFamily="49" charset="0"/>
              </a:rPr>
              <a:t>var </a:t>
            </a:r>
            <a:r>
              <a:rPr lang="en-US" sz="1800" err="1">
                <a:solidFill>
                  <a:schemeClr val="bg1"/>
                </a:solidFill>
                <a:latin typeface="Consolas" panose="020B0609020204030204" pitchFamily="49" charset="0"/>
              </a:rPr>
              <a:t>textView</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crossPlatformLabel.Handler.NativeView</a:t>
            </a:r>
            <a:r>
              <a:rPr lang="en-US" sz="1800">
                <a:solidFill>
                  <a:schemeClr val="bg1"/>
                </a:solidFill>
                <a:latin typeface="Consolas" panose="020B0609020204030204" pitchFamily="49" charset="0"/>
              </a:rPr>
              <a:t> as </a:t>
            </a:r>
            <a:r>
              <a:rPr lang="en-US" sz="1800" err="1">
                <a:solidFill>
                  <a:schemeClr val="bg1"/>
                </a:solidFill>
                <a:latin typeface="Consolas" panose="020B0609020204030204" pitchFamily="49" charset="0"/>
              </a:rPr>
              <a:t>TextView</a:t>
            </a:r>
            <a:r>
              <a:rPr lang="en-US" sz="1800">
                <a:solidFill>
                  <a:schemeClr val="bg1"/>
                </a:solidFill>
                <a:latin typeface="Consolas" panose="020B0609020204030204" pitchFamily="49" charset="0"/>
              </a:rPr>
              <a:t>;</a:t>
            </a:r>
          </a:p>
          <a:p>
            <a:r>
              <a:rPr lang="en-US" sz="1800">
                <a:solidFill>
                  <a:schemeClr val="bg1"/>
                </a:solidFill>
                <a:latin typeface="Consolas" panose="020B0609020204030204" pitchFamily="49" charset="0"/>
              </a:rPr>
              <a:t>#endif</a:t>
            </a:r>
            <a:endParaRPr lang="en-US">
              <a:solidFill>
                <a:schemeClr val="bg1"/>
              </a:solidFill>
            </a:endParaRPr>
          </a:p>
        </p:txBody>
      </p:sp>
    </p:spTree>
    <p:extLst>
      <p:ext uri="{BB962C8B-B14F-4D97-AF65-F5344CB8AC3E}">
        <p14:creationId xmlns:p14="http://schemas.microsoft.com/office/powerpoint/2010/main" val="13511298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E2D2E-C4A6-47F5-B6D4-8664C341FC0E}"/>
              </a:ext>
            </a:extLst>
          </p:cNvPr>
          <p:cNvSpPr>
            <a:spLocks noGrp="1"/>
          </p:cNvSpPr>
          <p:nvPr>
            <p:ph type="title"/>
          </p:nvPr>
        </p:nvSpPr>
        <p:spPr/>
        <p:txBody>
          <a:bodyPr/>
          <a:lstStyle/>
          <a:p>
            <a:r>
              <a:rPr lang="en-US"/>
              <a:t>Current Renderer</a:t>
            </a:r>
          </a:p>
        </p:txBody>
      </p:sp>
      <p:sp>
        <p:nvSpPr>
          <p:cNvPr id="3" name="Text Placeholder 2">
            <a:extLst>
              <a:ext uri="{FF2B5EF4-FFF2-40B4-BE49-F238E27FC236}">
                <a16:creationId xmlns:a16="http://schemas.microsoft.com/office/drawing/2014/main" id="{C9B80D90-1EFC-41A1-9B00-F7AF46702CDA}"/>
              </a:ext>
            </a:extLst>
          </p:cNvPr>
          <p:cNvSpPr txBox="1">
            <a:spLocks/>
          </p:cNvSpPr>
          <p:nvPr/>
        </p:nvSpPr>
        <p:spPr>
          <a:xfrm>
            <a:off x="584200" y="1465138"/>
            <a:ext cx="7735935" cy="115108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Fundamentally it’s a native control</a:t>
            </a:r>
          </a:p>
          <a:p>
            <a:r>
              <a:rPr lang="en-US"/>
              <a:t>Implements </a:t>
            </a:r>
            <a:r>
              <a:rPr lang="en-US" err="1"/>
              <a:t>IVisualElementRenderer</a:t>
            </a:r>
            <a:r>
              <a:rPr lang="en-US"/>
              <a:t> </a:t>
            </a:r>
          </a:p>
          <a:p>
            <a:endParaRPr lang="en-US"/>
          </a:p>
        </p:txBody>
      </p:sp>
      <p:sp>
        <p:nvSpPr>
          <p:cNvPr id="5" name="TextBox 4">
            <a:extLst>
              <a:ext uri="{FF2B5EF4-FFF2-40B4-BE49-F238E27FC236}">
                <a16:creationId xmlns:a16="http://schemas.microsoft.com/office/drawing/2014/main" id="{CCF3C39F-403E-4F1D-98A4-6A2F9442AFF7}"/>
              </a:ext>
            </a:extLst>
          </p:cNvPr>
          <p:cNvSpPr txBox="1"/>
          <p:nvPr/>
        </p:nvSpPr>
        <p:spPr>
          <a:xfrm>
            <a:off x="588263" y="2616222"/>
            <a:ext cx="11018520" cy="3416320"/>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public interface </a:t>
            </a:r>
            <a:r>
              <a:rPr lang="en-US" sz="1800" err="1">
                <a:solidFill>
                  <a:schemeClr val="bg1"/>
                </a:solidFill>
                <a:latin typeface="Consolas" panose="020B0609020204030204" pitchFamily="49" charset="0"/>
              </a:rPr>
              <a:t>IVisualElementRenderer</a:t>
            </a:r>
            <a:endParaRPr lang="en-US" sz="1800">
              <a:solidFill>
                <a:schemeClr val="bg1"/>
              </a:solidFill>
              <a:latin typeface="Consolas" panose="020B0609020204030204" pitchFamily="49" charset="0"/>
            </a:endParaRPr>
          </a:p>
          <a:p>
            <a:r>
              <a:rPr lang="en-US" sz="1800">
                <a:solidFill>
                  <a:schemeClr val="bg1"/>
                </a:solidFill>
                <a:latin typeface="Consolas" panose="020B0609020204030204" pitchFamily="49" charset="0"/>
              </a:rPr>
              <a:t>{</a:t>
            </a:r>
          </a:p>
          <a:p>
            <a:pPr lvl="1"/>
            <a:r>
              <a:rPr lang="en-US" sz="1800" err="1">
                <a:solidFill>
                  <a:schemeClr val="bg1"/>
                </a:solidFill>
                <a:latin typeface="Consolas" panose="020B0609020204030204" pitchFamily="49" charset="0"/>
              </a:rPr>
              <a:t>VisualElement</a:t>
            </a:r>
            <a:r>
              <a:rPr lang="en-US" sz="1800">
                <a:solidFill>
                  <a:schemeClr val="bg1"/>
                </a:solidFill>
                <a:latin typeface="Consolas" panose="020B0609020204030204" pitchFamily="49" charset="0"/>
              </a:rPr>
              <a:t> Element { get; }</a:t>
            </a:r>
          </a:p>
          <a:p>
            <a:pPr lvl="1"/>
            <a:r>
              <a:rPr lang="en-US" sz="1800" err="1">
                <a:solidFill>
                  <a:schemeClr val="bg1"/>
                </a:solidFill>
                <a:latin typeface="Consolas" panose="020B0609020204030204" pitchFamily="49" charset="0"/>
              </a:rPr>
              <a:t>VisualElementTracker</a:t>
            </a:r>
            <a:r>
              <a:rPr lang="en-US" sz="1800">
                <a:solidFill>
                  <a:schemeClr val="bg1"/>
                </a:solidFill>
                <a:latin typeface="Consolas" panose="020B0609020204030204" pitchFamily="49" charset="0"/>
              </a:rPr>
              <a:t> Tracker { get; }</a:t>
            </a:r>
          </a:p>
          <a:p>
            <a:pPr lvl="1"/>
            <a:r>
              <a:rPr lang="en-US" sz="1800" err="1">
                <a:solidFill>
                  <a:schemeClr val="bg1"/>
                </a:solidFill>
                <a:latin typeface="Consolas" panose="020B0609020204030204" pitchFamily="49" charset="0"/>
              </a:rPr>
              <a:t>AView</a:t>
            </a:r>
            <a:r>
              <a:rPr lang="en-US" sz="1800">
                <a:solidFill>
                  <a:schemeClr val="bg1"/>
                </a:solidFill>
                <a:latin typeface="Consolas" panose="020B0609020204030204" pitchFamily="49" charset="0"/>
              </a:rPr>
              <a:t> View { get; }</a:t>
            </a:r>
          </a:p>
          <a:p>
            <a:pPr lvl="1"/>
            <a:r>
              <a:rPr lang="en-US" sz="1800">
                <a:solidFill>
                  <a:schemeClr val="bg1"/>
                </a:solidFill>
                <a:latin typeface="Consolas" panose="020B0609020204030204" pitchFamily="49" charset="0"/>
              </a:rPr>
              <a:t>event </a:t>
            </a:r>
            <a:r>
              <a:rPr lang="en-US" sz="1800" err="1">
                <a:solidFill>
                  <a:schemeClr val="bg1"/>
                </a:solidFill>
                <a:latin typeface="Consolas" panose="020B0609020204030204" pitchFamily="49" charset="0"/>
              </a:rPr>
              <a:t>EventHandler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VisualElementChangedEventArgs</a:t>
            </a:r>
            <a:r>
              <a:rPr lang="en-US" sz="1800">
                <a:solidFill>
                  <a:schemeClr val="bg1"/>
                </a:solidFill>
                <a:latin typeface="Consolas" panose="020B0609020204030204" pitchFamily="49" charset="0"/>
              </a:rPr>
              <a:t>&gt; </a:t>
            </a:r>
            <a:r>
              <a:rPr lang="en-US" sz="1800" err="1">
                <a:solidFill>
                  <a:schemeClr val="bg1"/>
                </a:solidFill>
                <a:latin typeface="Consolas" panose="020B0609020204030204" pitchFamily="49" charset="0"/>
              </a:rPr>
              <a:t>ElementChanged</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event </a:t>
            </a:r>
            <a:r>
              <a:rPr lang="en-US" sz="1800" err="1">
                <a:solidFill>
                  <a:schemeClr val="bg1"/>
                </a:solidFill>
                <a:latin typeface="Consolas" panose="020B0609020204030204" pitchFamily="49" charset="0"/>
              </a:rPr>
              <a:t>EventHandler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PropertyChangedEventArgs</a:t>
            </a:r>
            <a:r>
              <a:rPr lang="en-US" sz="1800">
                <a:solidFill>
                  <a:schemeClr val="bg1"/>
                </a:solidFill>
                <a:latin typeface="Consolas" panose="020B0609020204030204" pitchFamily="49" charset="0"/>
              </a:rPr>
              <a:t>&gt; </a:t>
            </a:r>
            <a:r>
              <a:rPr lang="en-US" sz="1800" err="1">
                <a:solidFill>
                  <a:schemeClr val="bg1"/>
                </a:solidFill>
                <a:latin typeface="Consolas" panose="020B0609020204030204" pitchFamily="49" charset="0"/>
              </a:rPr>
              <a:t>ElementPropertyChanged</a:t>
            </a:r>
            <a:r>
              <a:rPr lang="en-US" sz="1800">
                <a:solidFill>
                  <a:schemeClr val="bg1"/>
                </a:solidFill>
                <a:latin typeface="Consolas" panose="020B0609020204030204" pitchFamily="49" charset="0"/>
              </a:rPr>
              <a:t>;</a:t>
            </a:r>
          </a:p>
          <a:p>
            <a:pPr lvl="1"/>
            <a:r>
              <a:rPr lang="en-US" sz="1800" err="1">
                <a:solidFill>
                  <a:schemeClr val="bg1"/>
                </a:solidFill>
                <a:latin typeface="Consolas" panose="020B0609020204030204" pitchFamily="49" charset="0"/>
              </a:rPr>
              <a:t>SizeRequest</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GetDesiredSize</a:t>
            </a:r>
            <a:r>
              <a:rPr lang="en-US" sz="1800">
                <a:solidFill>
                  <a:schemeClr val="bg1"/>
                </a:solidFill>
                <a:latin typeface="Consolas" panose="020B0609020204030204" pitchFamily="49" charset="0"/>
              </a:rPr>
              <a:t>(int </a:t>
            </a:r>
            <a:r>
              <a:rPr lang="en-US" sz="1800" err="1">
                <a:solidFill>
                  <a:schemeClr val="bg1"/>
                </a:solidFill>
                <a:latin typeface="Consolas" panose="020B0609020204030204" pitchFamily="49" charset="0"/>
              </a:rPr>
              <a:t>widthConstraint</a:t>
            </a:r>
            <a:r>
              <a:rPr lang="en-US" sz="1800">
                <a:solidFill>
                  <a:schemeClr val="bg1"/>
                </a:solidFill>
                <a:latin typeface="Consolas" panose="020B0609020204030204" pitchFamily="49" charset="0"/>
              </a:rPr>
              <a:t>, int </a:t>
            </a:r>
            <a:r>
              <a:rPr lang="en-US" sz="1800" err="1">
                <a:solidFill>
                  <a:schemeClr val="bg1"/>
                </a:solidFill>
                <a:latin typeface="Consolas" panose="020B0609020204030204" pitchFamily="49" charset="0"/>
              </a:rPr>
              <a:t>heightConstraint</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SetElement</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VisualElement</a:t>
            </a:r>
            <a:r>
              <a:rPr lang="en-US" sz="1800">
                <a:solidFill>
                  <a:schemeClr val="bg1"/>
                </a:solidFill>
                <a:latin typeface="Consolas" panose="020B0609020204030204" pitchFamily="49" charset="0"/>
              </a:rPr>
              <a:t> element);</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SetLabelFor</a:t>
            </a:r>
            <a:r>
              <a:rPr lang="en-US" sz="1800">
                <a:solidFill>
                  <a:schemeClr val="bg1"/>
                </a:solidFill>
                <a:latin typeface="Consolas" panose="020B0609020204030204" pitchFamily="49" charset="0"/>
              </a:rPr>
              <a:t>(int? id);</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UpdateLayout</a:t>
            </a:r>
            <a:r>
              <a:rPr lang="en-US" sz="1800">
                <a:solidFill>
                  <a:schemeClr val="bg1"/>
                </a:solidFill>
                <a:latin typeface="Consolas" panose="020B0609020204030204" pitchFamily="49" charset="0"/>
              </a:rPr>
              <a:t>();</a:t>
            </a:r>
          </a:p>
          <a:p>
            <a:r>
              <a:rPr lang="en-US" sz="1800">
                <a:solidFill>
                  <a:schemeClr val="bg1"/>
                </a:solidFill>
                <a:latin typeface="Consolas" panose="020B0609020204030204" pitchFamily="49" charset="0"/>
              </a:rPr>
              <a:t>}</a:t>
            </a:r>
            <a:endParaRPr lang="en-US">
              <a:solidFill>
                <a:schemeClr val="bg1"/>
              </a:solidFill>
            </a:endParaRPr>
          </a:p>
        </p:txBody>
      </p:sp>
    </p:spTree>
    <p:extLst>
      <p:ext uri="{BB962C8B-B14F-4D97-AF65-F5344CB8AC3E}">
        <p14:creationId xmlns:p14="http://schemas.microsoft.com/office/powerpoint/2010/main" val="18245577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randombar(horizontal)">
                                      <p:cBhvr>
                                        <p:cTn id="15" dur="500"/>
                                        <p:tgtEl>
                                          <p:spTgt spid="5">
                                            <p:txEl>
                                              <p:pRg st="0" end="0"/>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8" dur="500"/>
                                        <p:tgtEl>
                                          <p:spTgt spid="5">
                                            <p:txEl>
                                              <p:pRg st="1" end="1"/>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randombar(horizontal)">
                                      <p:cBhvr>
                                        <p:cTn id="21" dur="500"/>
                                        <p:tgtEl>
                                          <p:spTgt spid="5">
                                            <p:txEl>
                                              <p:pRg st="2" end="2"/>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4" dur="500"/>
                                        <p:tgtEl>
                                          <p:spTgt spid="5">
                                            <p:txEl>
                                              <p:pRg st="3" end="3"/>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0" dur="500"/>
                                        <p:tgtEl>
                                          <p:spTgt spid="5">
                                            <p:txEl>
                                              <p:pRg st="5" end="5"/>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3" dur="500"/>
                                        <p:tgtEl>
                                          <p:spTgt spid="5">
                                            <p:txEl>
                                              <p:pRg st="6" end="6"/>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6" dur="500"/>
                                        <p:tgtEl>
                                          <p:spTgt spid="5">
                                            <p:txEl>
                                              <p:pRg st="7" end="7"/>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animEffect transition="in" filter="randombar(horizontal)">
                                      <p:cBhvr>
                                        <p:cTn id="39" dur="500"/>
                                        <p:tgtEl>
                                          <p:spTgt spid="5">
                                            <p:txEl>
                                              <p:pRg st="8" end="8"/>
                                            </p:txEl>
                                          </p:spTgt>
                                        </p:tgtEl>
                                      </p:cBhvr>
                                    </p:animEffect>
                                  </p:childTnLst>
                                </p:cTn>
                              </p:par>
                              <p:par>
                                <p:cTn id="40" presetID="14" presetClass="entr" presetSubtype="10" fill="hold" nodeType="withEffect">
                                  <p:stCondLst>
                                    <p:cond delay="0"/>
                                  </p:stCondLst>
                                  <p:childTnLst>
                                    <p:set>
                                      <p:cBhvr>
                                        <p:cTn id="41" dur="1" fill="hold">
                                          <p:stCondLst>
                                            <p:cond delay="0"/>
                                          </p:stCondLst>
                                        </p:cTn>
                                        <p:tgtEl>
                                          <p:spTgt spid="5">
                                            <p:txEl>
                                              <p:pRg st="9" end="9"/>
                                            </p:txEl>
                                          </p:spTgt>
                                        </p:tgtEl>
                                        <p:attrNameLst>
                                          <p:attrName>style.visibility</p:attrName>
                                        </p:attrNameLst>
                                      </p:cBhvr>
                                      <p:to>
                                        <p:strVal val="visible"/>
                                      </p:to>
                                    </p:set>
                                    <p:animEffect transition="in" filter="randombar(horizontal)">
                                      <p:cBhvr>
                                        <p:cTn id="42" dur="500"/>
                                        <p:tgtEl>
                                          <p:spTgt spid="5">
                                            <p:txEl>
                                              <p:pRg st="9" end="9"/>
                                            </p:txEl>
                                          </p:spTgt>
                                        </p:tgtEl>
                                      </p:cBhvr>
                                    </p:animEffect>
                                  </p:childTnLst>
                                </p:cTn>
                              </p:par>
                              <p:par>
                                <p:cTn id="43" presetID="14" presetClass="entr" presetSubtype="10" fill="hold" nodeType="withEffect">
                                  <p:stCondLst>
                                    <p:cond delay="0"/>
                                  </p:stCondLst>
                                  <p:childTnLst>
                                    <p:set>
                                      <p:cBhvr>
                                        <p:cTn id="44" dur="1" fill="hold">
                                          <p:stCondLst>
                                            <p:cond delay="0"/>
                                          </p:stCondLst>
                                        </p:cTn>
                                        <p:tgtEl>
                                          <p:spTgt spid="5">
                                            <p:txEl>
                                              <p:pRg st="10" end="10"/>
                                            </p:txEl>
                                          </p:spTgt>
                                        </p:tgtEl>
                                        <p:attrNameLst>
                                          <p:attrName>style.visibility</p:attrName>
                                        </p:attrNameLst>
                                      </p:cBhvr>
                                      <p:to>
                                        <p:strVal val="visible"/>
                                      </p:to>
                                    </p:set>
                                    <p:animEffect transition="in" filter="randombar(horizontal)">
                                      <p:cBhvr>
                                        <p:cTn id="45" dur="500"/>
                                        <p:tgtEl>
                                          <p:spTgt spid="5">
                                            <p:txEl>
                                              <p:pRg st="10" end="10"/>
                                            </p:txEl>
                                          </p:spTgt>
                                        </p:tgtEl>
                                      </p:cBhvr>
                                    </p:animEffect>
                                  </p:childTnLst>
                                </p:cTn>
                              </p:par>
                              <p:par>
                                <p:cTn id="46" presetID="14" presetClass="entr" presetSubtype="10" fill="hold" nodeType="withEffect">
                                  <p:stCondLst>
                                    <p:cond delay="0"/>
                                  </p:stCondLst>
                                  <p:childTnLst>
                                    <p:set>
                                      <p:cBhvr>
                                        <p:cTn id="47" dur="1" fill="hold">
                                          <p:stCondLst>
                                            <p:cond delay="0"/>
                                          </p:stCondLst>
                                        </p:cTn>
                                        <p:tgtEl>
                                          <p:spTgt spid="5">
                                            <p:txEl>
                                              <p:pRg st="11" end="11"/>
                                            </p:txEl>
                                          </p:spTgt>
                                        </p:tgtEl>
                                        <p:attrNameLst>
                                          <p:attrName>style.visibility</p:attrName>
                                        </p:attrNameLst>
                                      </p:cBhvr>
                                      <p:to>
                                        <p:strVal val="visible"/>
                                      </p:to>
                                    </p:set>
                                    <p:animEffect transition="in" filter="randombar(horizontal)">
                                      <p:cBhvr>
                                        <p:cTn id="48"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6BED21-E5E2-444A-8E1F-510E3C6235C7}"/>
              </a:ext>
            </a:extLst>
          </p:cNvPr>
          <p:cNvSpPr txBox="1"/>
          <p:nvPr/>
        </p:nvSpPr>
        <p:spPr>
          <a:xfrm>
            <a:off x="250852" y="3718679"/>
            <a:ext cx="11093380" cy="2862322"/>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public interface </a:t>
            </a:r>
            <a:r>
              <a:rPr lang="en-US" sz="1800" b="1" err="1">
                <a:solidFill>
                  <a:schemeClr val="bg1"/>
                </a:solidFill>
                <a:latin typeface="Consolas" panose="020B0609020204030204" pitchFamily="49" charset="0"/>
              </a:rPr>
              <a:t>IViewHandler</a:t>
            </a:r>
            <a:endParaRPr lang="en-US" sz="1800" b="1">
              <a:solidFill>
                <a:schemeClr val="bg1"/>
              </a:solidFill>
              <a:latin typeface="Consolas" panose="020B0609020204030204" pitchFamily="49" charset="0"/>
            </a:endParaRPr>
          </a:p>
          <a:p>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SetView</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IView</a:t>
            </a:r>
            <a:r>
              <a:rPr lang="en-US" sz="1800">
                <a:solidFill>
                  <a:schemeClr val="bg1"/>
                </a:solidFill>
                <a:latin typeface="Consolas" panose="020B0609020204030204" pitchFamily="49" charset="0"/>
              </a:rPr>
              <a:t> view);</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UpdateValue</a:t>
            </a:r>
            <a:r>
              <a:rPr lang="en-US" sz="1800">
                <a:solidFill>
                  <a:schemeClr val="bg1"/>
                </a:solidFill>
                <a:latin typeface="Consolas" panose="020B0609020204030204" pitchFamily="49" charset="0"/>
              </a:rPr>
              <a:t>(string property);</a:t>
            </a:r>
          </a:p>
          <a:p>
            <a:pPr lvl="1"/>
            <a:r>
              <a:rPr lang="en-US" sz="1800">
                <a:solidFill>
                  <a:schemeClr val="bg1"/>
                </a:solidFill>
                <a:latin typeface="Consolas" panose="020B0609020204030204" pitchFamily="49" charset="0"/>
              </a:rPr>
              <a:t>void Remove(</a:t>
            </a:r>
            <a:r>
              <a:rPr lang="en-US" sz="1800" err="1">
                <a:solidFill>
                  <a:schemeClr val="bg1"/>
                </a:solidFill>
                <a:latin typeface="Consolas" panose="020B0609020204030204" pitchFamily="49" charset="0"/>
              </a:rPr>
              <a:t>IView</a:t>
            </a:r>
            <a:r>
              <a:rPr lang="en-US" sz="1800">
                <a:solidFill>
                  <a:schemeClr val="bg1"/>
                </a:solidFill>
                <a:latin typeface="Consolas" panose="020B0609020204030204" pitchFamily="49" charset="0"/>
              </a:rPr>
              <a:t> view);</a:t>
            </a:r>
          </a:p>
          <a:p>
            <a:pPr lvl="1"/>
            <a:r>
              <a:rPr lang="en-US" sz="1800">
                <a:solidFill>
                  <a:schemeClr val="bg1"/>
                </a:solidFill>
                <a:latin typeface="Consolas" panose="020B0609020204030204" pitchFamily="49" charset="0"/>
              </a:rPr>
              <a:t>object </a:t>
            </a:r>
            <a:r>
              <a:rPr lang="en-US" sz="1800" err="1">
                <a:solidFill>
                  <a:schemeClr val="bg1"/>
                </a:solidFill>
                <a:latin typeface="Consolas" panose="020B0609020204030204" pitchFamily="49" charset="0"/>
              </a:rPr>
              <a:t>NativeView</a:t>
            </a:r>
            <a:r>
              <a:rPr lang="en-US" sz="1800">
                <a:solidFill>
                  <a:schemeClr val="bg1"/>
                </a:solidFill>
                <a:latin typeface="Consolas" panose="020B0609020204030204" pitchFamily="49" charset="0"/>
              </a:rPr>
              <a:t> { get; }</a:t>
            </a:r>
          </a:p>
          <a:p>
            <a:pPr lvl="1"/>
            <a:r>
              <a:rPr lang="en-US" sz="1800">
                <a:solidFill>
                  <a:schemeClr val="bg1"/>
                </a:solidFill>
                <a:latin typeface="Consolas" panose="020B0609020204030204" pitchFamily="49" charset="0"/>
              </a:rPr>
              <a:t>bool </a:t>
            </a:r>
            <a:r>
              <a:rPr lang="en-US" sz="1800" err="1">
                <a:solidFill>
                  <a:schemeClr val="bg1"/>
                </a:solidFill>
                <a:latin typeface="Consolas" panose="020B0609020204030204" pitchFamily="49" charset="0"/>
              </a:rPr>
              <a:t>HasContainer</a:t>
            </a:r>
            <a:r>
              <a:rPr lang="en-US" sz="1800">
                <a:solidFill>
                  <a:schemeClr val="bg1"/>
                </a:solidFill>
                <a:latin typeface="Consolas" panose="020B0609020204030204" pitchFamily="49" charset="0"/>
              </a:rPr>
              <a:t> { get; set; }</a:t>
            </a:r>
          </a:p>
          <a:p>
            <a:pPr lvl="1"/>
            <a:r>
              <a:rPr lang="en-US" sz="1800" err="1">
                <a:solidFill>
                  <a:schemeClr val="bg1"/>
                </a:solidFill>
                <a:latin typeface="Consolas" panose="020B0609020204030204" pitchFamily="49" charset="0"/>
              </a:rPr>
              <a:t>SizeRequest</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GetDesiredSize</a:t>
            </a:r>
            <a:r>
              <a:rPr lang="en-US" sz="1800">
                <a:solidFill>
                  <a:schemeClr val="bg1"/>
                </a:solidFill>
                <a:latin typeface="Consolas" panose="020B0609020204030204" pitchFamily="49" charset="0"/>
              </a:rPr>
              <a:t>(double </a:t>
            </a:r>
            <a:r>
              <a:rPr lang="en-US" sz="1800" err="1">
                <a:solidFill>
                  <a:schemeClr val="bg1"/>
                </a:solidFill>
                <a:latin typeface="Consolas" panose="020B0609020204030204" pitchFamily="49" charset="0"/>
              </a:rPr>
              <a:t>widthConstraint</a:t>
            </a:r>
            <a:r>
              <a:rPr lang="en-US" sz="1800">
                <a:solidFill>
                  <a:schemeClr val="bg1"/>
                </a:solidFill>
                <a:latin typeface="Consolas" panose="020B0609020204030204" pitchFamily="49" charset="0"/>
              </a:rPr>
              <a:t>, double </a:t>
            </a:r>
            <a:r>
              <a:rPr lang="en-US" sz="1800" err="1">
                <a:solidFill>
                  <a:schemeClr val="bg1"/>
                </a:solidFill>
                <a:latin typeface="Consolas" panose="020B0609020204030204" pitchFamily="49" charset="0"/>
              </a:rPr>
              <a:t>heightConstraint</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SetFrame</a:t>
            </a:r>
            <a:r>
              <a:rPr lang="en-US" sz="1800">
                <a:solidFill>
                  <a:schemeClr val="bg1"/>
                </a:solidFill>
                <a:latin typeface="Consolas" panose="020B0609020204030204" pitchFamily="49" charset="0"/>
              </a:rPr>
              <a:t>(Rectangle frame);</a:t>
            </a:r>
          </a:p>
          <a:p>
            <a:r>
              <a:rPr lang="en-US" sz="1800">
                <a:solidFill>
                  <a:schemeClr val="bg1"/>
                </a:solidFill>
                <a:latin typeface="Consolas" panose="020B0609020204030204" pitchFamily="49" charset="0"/>
              </a:rPr>
              <a:t>}</a:t>
            </a:r>
            <a:endParaRPr lang="en-US">
              <a:solidFill>
                <a:schemeClr val="bg1"/>
              </a:solidFill>
            </a:endParaRPr>
          </a:p>
        </p:txBody>
      </p:sp>
      <p:sp>
        <p:nvSpPr>
          <p:cNvPr id="6" name="TextBox 5">
            <a:extLst>
              <a:ext uri="{FF2B5EF4-FFF2-40B4-BE49-F238E27FC236}">
                <a16:creationId xmlns:a16="http://schemas.microsoft.com/office/drawing/2014/main" id="{F47C5ECE-84AD-450C-8632-0E1450CE4CBE}"/>
              </a:ext>
            </a:extLst>
          </p:cNvPr>
          <p:cNvSpPr txBox="1"/>
          <p:nvPr/>
        </p:nvSpPr>
        <p:spPr>
          <a:xfrm>
            <a:off x="250852" y="224051"/>
            <a:ext cx="11093381" cy="3416320"/>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public interface </a:t>
            </a:r>
            <a:r>
              <a:rPr lang="en-US" sz="1800" b="1" err="1">
                <a:solidFill>
                  <a:schemeClr val="bg1"/>
                </a:solidFill>
                <a:latin typeface="Consolas" panose="020B0609020204030204" pitchFamily="49" charset="0"/>
              </a:rPr>
              <a:t>IVisualElementRenderer</a:t>
            </a:r>
            <a:endParaRPr lang="en-US" sz="1800" b="1">
              <a:solidFill>
                <a:schemeClr val="bg1"/>
              </a:solidFill>
              <a:latin typeface="Consolas" panose="020B0609020204030204" pitchFamily="49" charset="0"/>
            </a:endParaRPr>
          </a:p>
          <a:p>
            <a:r>
              <a:rPr lang="en-US" sz="1800">
                <a:solidFill>
                  <a:schemeClr val="bg1"/>
                </a:solidFill>
                <a:latin typeface="Consolas" panose="020B0609020204030204" pitchFamily="49" charset="0"/>
              </a:rPr>
              <a:t>{</a:t>
            </a:r>
          </a:p>
          <a:p>
            <a:pPr lvl="1"/>
            <a:r>
              <a:rPr lang="en-US" sz="1800" err="1">
                <a:solidFill>
                  <a:schemeClr val="bg1"/>
                </a:solidFill>
                <a:latin typeface="Consolas" panose="020B0609020204030204" pitchFamily="49" charset="0"/>
              </a:rPr>
              <a:t>VisualElement</a:t>
            </a:r>
            <a:r>
              <a:rPr lang="en-US" sz="1800">
                <a:solidFill>
                  <a:schemeClr val="bg1"/>
                </a:solidFill>
                <a:latin typeface="Consolas" panose="020B0609020204030204" pitchFamily="49" charset="0"/>
              </a:rPr>
              <a:t> Element { get; }</a:t>
            </a:r>
          </a:p>
          <a:p>
            <a:pPr lvl="1"/>
            <a:r>
              <a:rPr lang="en-US" sz="1800" err="1">
                <a:solidFill>
                  <a:schemeClr val="bg1"/>
                </a:solidFill>
                <a:latin typeface="Consolas" panose="020B0609020204030204" pitchFamily="49" charset="0"/>
              </a:rPr>
              <a:t>VisualElementTracker</a:t>
            </a:r>
            <a:r>
              <a:rPr lang="en-US" sz="1800">
                <a:solidFill>
                  <a:schemeClr val="bg1"/>
                </a:solidFill>
                <a:latin typeface="Consolas" panose="020B0609020204030204" pitchFamily="49" charset="0"/>
              </a:rPr>
              <a:t> Tracker { get; }</a:t>
            </a:r>
          </a:p>
          <a:p>
            <a:pPr lvl="1"/>
            <a:r>
              <a:rPr lang="en-US" sz="1800" err="1">
                <a:solidFill>
                  <a:schemeClr val="bg1"/>
                </a:solidFill>
                <a:latin typeface="Consolas" panose="020B0609020204030204" pitchFamily="49" charset="0"/>
              </a:rPr>
              <a:t>AView</a:t>
            </a:r>
            <a:r>
              <a:rPr lang="en-US" sz="1800">
                <a:solidFill>
                  <a:schemeClr val="bg1"/>
                </a:solidFill>
                <a:latin typeface="Consolas" panose="020B0609020204030204" pitchFamily="49" charset="0"/>
              </a:rPr>
              <a:t> View { get; }</a:t>
            </a:r>
          </a:p>
          <a:p>
            <a:pPr lvl="1"/>
            <a:r>
              <a:rPr lang="en-US" sz="1800">
                <a:solidFill>
                  <a:schemeClr val="bg1"/>
                </a:solidFill>
                <a:latin typeface="Consolas" panose="020B0609020204030204" pitchFamily="49" charset="0"/>
              </a:rPr>
              <a:t>event </a:t>
            </a:r>
            <a:r>
              <a:rPr lang="en-US" sz="1800" err="1">
                <a:solidFill>
                  <a:schemeClr val="bg1"/>
                </a:solidFill>
                <a:latin typeface="Consolas" panose="020B0609020204030204" pitchFamily="49" charset="0"/>
              </a:rPr>
              <a:t>EventHandler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VisualElementChangedEventArgs</a:t>
            </a:r>
            <a:r>
              <a:rPr lang="en-US" sz="1800">
                <a:solidFill>
                  <a:schemeClr val="bg1"/>
                </a:solidFill>
                <a:latin typeface="Consolas" panose="020B0609020204030204" pitchFamily="49" charset="0"/>
              </a:rPr>
              <a:t>&gt; </a:t>
            </a:r>
            <a:r>
              <a:rPr lang="en-US" sz="1800" err="1">
                <a:solidFill>
                  <a:schemeClr val="bg1"/>
                </a:solidFill>
                <a:latin typeface="Consolas" panose="020B0609020204030204" pitchFamily="49" charset="0"/>
              </a:rPr>
              <a:t>ElementChanged</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event </a:t>
            </a:r>
            <a:r>
              <a:rPr lang="en-US" sz="1800" err="1">
                <a:solidFill>
                  <a:schemeClr val="bg1"/>
                </a:solidFill>
                <a:latin typeface="Consolas" panose="020B0609020204030204" pitchFamily="49" charset="0"/>
              </a:rPr>
              <a:t>EventHandler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PropertyChangedEventArgs</a:t>
            </a:r>
            <a:r>
              <a:rPr lang="en-US" sz="1800">
                <a:solidFill>
                  <a:schemeClr val="bg1"/>
                </a:solidFill>
                <a:latin typeface="Consolas" panose="020B0609020204030204" pitchFamily="49" charset="0"/>
              </a:rPr>
              <a:t>&gt; </a:t>
            </a:r>
            <a:r>
              <a:rPr lang="en-US" sz="1800" err="1">
                <a:solidFill>
                  <a:schemeClr val="bg1"/>
                </a:solidFill>
                <a:latin typeface="Consolas" panose="020B0609020204030204" pitchFamily="49" charset="0"/>
              </a:rPr>
              <a:t>ElementPropertyChanged</a:t>
            </a:r>
            <a:r>
              <a:rPr lang="en-US" sz="1800">
                <a:solidFill>
                  <a:schemeClr val="bg1"/>
                </a:solidFill>
                <a:latin typeface="Consolas" panose="020B0609020204030204" pitchFamily="49" charset="0"/>
              </a:rPr>
              <a:t>;</a:t>
            </a:r>
          </a:p>
          <a:p>
            <a:pPr lvl="1"/>
            <a:r>
              <a:rPr lang="en-US" sz="1800" err="1">
                <a:solidFill>
                  <a:schemeClr val="bg1"/>
                </a:solidFill>
                <a:latin typeface="Consolas" panose="020B0609020204030204" pitchFamily="49" charset="0"/>
              </a:rPr>
              <a:t>SizeRequest</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GetDesiredSize</a:t>
            </a:r>
            <a:r>
              <a:rPr lang="en-US" sz="1800">
                <a:solidFill>
                  <a:schemeClr val="bg1"/>
                </a:solidFill>
                <a:latin typeface="Consolas" panose="020B0609020204030204" pitchFamily="49" charset="0"/>
              </a:rPr>
              <a:t>(int </a:t>
            </a:r>
            <a:r>
              <a:rPr lang="en-US" sz="1800" err="1">
                <a:solidFill>
                  <a:schemeClr val="bg1"/>
                </a:solidFill>
                <a:latin typeface="Consolas" panose="020B0609020204030204" pitchFamily="49" charset="0"/>
              </a:rPr>
              <a:t>widthConstraint</a:t>
            </a:r>
            <a:r>
              <a:rPr lang="en-US" sz="1800">
                <a:solidFill>
                  <a:schemeClr val="bg1"/>
                </a:solidFill>
                <a:latin typeface="Consolas" panose="020B0609020204030204" pitchFamily="49" charset="0"/>
              </a:rPr>
              <a:t>, int </a:t>
            </a:r>
            <a:r>
              <a:rPr lang="en-US" sz="1800" err="1">
                <a:solidFill>
                  <a:schemeClr val="bg1"/>
                </a:solidFill>
                <a:latin typeface="Consolas" panose="020B0609020204030204" pitchFamily="49" charset="0"/>
              </a:rPr>
              <a:t>heightConstraint</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SetElement</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VisualElement</a:t>
            </a:r>
            <a:r>
              <a:rPr lang="en-US" sz="1800">
                <a:solidFill>
                  <a:schemeClr val="bg1"/>
                </a:solidFill>
                <a:latin typeface="Consolas" panose="020B0609020204030204" pitchFamily="49" charset="0"/>
              </a:rPr>
              <a:t> element);</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SetLabelFor</a:t>
            </a:r>
            <a:r>
              <a:rPr lang="en-US" sz="1800">
                <a:solidFill>
                  <a:schemeClr val="bg1"/>
                </a:solidFill>
                <a:latin typeface="Consolas" panose="020B0609020204030204" pitchFamily="49" charset="0"/>
              </a:rPr>
              <a:t>(int? id);</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UpdateLayout</a:t>
            </a:r>
            <a:r>
              <a:rPr lang="en-US" sz="1800">
                <a:solidFill>
                  <a:schemeClr val="bg1"/>
                </a:solidFill>
                <a:latin typeface="Consolas" panose="020B0609020204030204" pitchFamily="49" charset="0"/>
              </a:rPr>
              <a:t>();</a:t>
            </a:r>
          </a:p>
          <a:p>
            <a:r>
              <a:rPr lang="en-US" sz="1800">
                <a:solidFill>
                  <a:schemeClr val="bg1"/>
                </a:solidFill>
                <a:latin typeface="Consolas" panose="020B0609020204030204" pitchFamily="49" charset="0"/>
              </a:rPr>
              <a:t>}</a:t>
            </a:r>
            <a:endParaRPr lang="en-US">
              <a:solidFill>
                <a:schemeClr val="bg1"/>
              </a:solidFill>
            </a:endParaRPr>
          </a:p>
        </p:txBody>
      </p:sp>
      <p:sp>
        <p:nvSpPr>
          <p:cNvPr id="9" name="Title 1">
            <a:extLst>
              <a:ext uri="{FF2B5EF4-FFF2-40B4-BE49-F238E27FC236}">
                <a16:creationId xmlns:a16="http://schemas.microsoft.com/office/drawing/2014/main" id="{2ECAFBE0-377D-4FAF-A115-D98D83B2A188}"/>
              </a:ext>
            </a:extLst>
          </p:cNvPr>
          <p:cNvSpPr txBox="1">
            <a:spLocks/>
          </p:cNvSpPr>
          <p:nvPr/>
        </p:nvSpPr>
        <p:spPr>
          <a:xfrm>
            <a:off x="6505035" y="224051"/>
            <a:ext cx="5223849"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rgbClr val="000000"/>
                </a:solidFill>
                <a:effectLst/>
                <a:latin typeface="+mj-lt"/>
                <a:ea typeface="+mn-ea"/>
                <a:cs typeface="Segoe UI" pitchFamily="34" charset="0"/>
              </a:defRPr>
            </a:lvl1pPr>
          </a:lstStyle>
          <a:p>
            <a:r>
              <a:rPr lang="en-US" err="1">
                <a:solidFill>
                  <a:schemeClr val="bg1"/>
                </a:solidFill>
              </a:rPr>
              <a:t>IVisualElementRenderer</a:t>
            </a:r>
            <a:endParaRPr lang="en-US">
              <a:solidFill>
                <a:schemeClr val="bg1"/>
              </a:solidFill>
            </a:endParaRPr>
          </a:p>
        </p:txBody>
      </p:sp>
      <p:sp>
        <p:nvSpPr>
          <p:cNvPr id="8" name="Title 1">
            <a:extLst>
              <a:ext uri="{FF2B5EF4-FFF2-40B4-BE49-F238E27FC236}">
                <a16:creationId xmlns:a16="http://schemas.microsoft.com/office/drawing/2014/main" id="{9581CBFC-7DDF-2E4D-B0DB-E1E8D8850E20}"/>
              </a:ext>
            </a:extLst>
          </p:cNvPr>
          <p:cNvSpPr txBox="1">
            <a:spLocks/>
          </p:cNvSpPr>
          <p:nvPr/>
        </p:nvSpPr>
        <p:spPr>
          <a:xfrm>
            <a:off x="6889686" y="3718679"/>
            <a:ext cx="4454546"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rgbClr val="000000"/>
                </a:solidFill>
                <a:effectLst/>
                <a:latin typeface="+mj-lt"/>
                <a:ea typeface="+mn-ea"/>
                <a:cs typeface="Segoe UI" pitchFamily="34" charset="0"/>
              </a:defRPr>
            </a:lvl1pPr>
          </a:lstStyle>
          <a:p>
            <a:r>
              <a:rPr lang="es-ES" err="1">
                <a:solidFill>
                  <a:schemeClr val="bg1"/>
                </a:solidFill>
              </a:rPr>
              <a:t>IViewHandler</a:t>
            </a:r>
            <a:r>
              <a:rPr lang="es-ES">
                <a:solidFill>
                  <a:schemeClr val="bg1"/>
                </a:solidFill>
              </a:rPr>
              <a:t> - .NET MAUI</a:t>
            </a:r>
          </a:p>
        </p:txBody>
      </p:sp>
    </p:spTree>
    <p:extLst>
      <p:ext uri="{BB962C8B-B14F-4D97-AF65-F5344CB8AC3E}">
        <p14:creationId xmlns:p14="http://schemas.microsoft.com/office/powerpoint/2010/main" val="30262030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F951C-6701-4922-B1FD-4B54DE771FD5}"/>
              </a:ext>
            </a:extLst>
          </p:cNvPr>
          <p:cNvSpPr>
            <a:spLocks noGrp="1"/>
          </p:cNvSpPr>
          <p:nvPr>
            <p:ph type="title"/>
          </p:nvPr>
        </p:nvSpPr>
        <p:spPr/>
        <p:txBody>
          <a:bodyPr/>
          <a:lstStyle/>
          <a:p>
            <a:r>
              <a:rPr lang="en-US" err="1"/>
              <a:t>IView</a:t>
            </a:r>
            <a:r>
              <a:rPr lang="en-US"/>
              <a:t> and </a:t>
            </a:r>
            <a:r>
              <a:rPr lang="en-US" err="1"/>
              <a:t>IViewHandler</a:t>
            </a:r>
            <a:endParaRPr lang="en-US"/>
          </a:p>
        </p:txBody>
      </p:sp>
      <p:sp>
        <p:nvSpPr>
          <p:cNvPr id="3" name="TextBox 2">
            <a:extLst>
              <a:ext uri="{FF2B5EF4-FFF2-40B4-BE49-F238E27FC236}">
                <a16:creationId xmlns:a16="http://schemas.microsoft.com/office/drawing/2014/main" id="{D7CB34A9-A4FC-4E2D-898C-D0824EB85300}"/>
              </a:ext>
            </a:extLst>
          </p:cNvPr>
          <p:cNvSpPr txBox="1"/>
          <p:nvPr/>
        </p:nvSpPr>
        <p:spPr>
          <a:xfrm>
            <a:off x="588263" y="1186494"/>
            <a:ext cx="11018520" cy="2862322"/>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public interface </a:t>
            </a:r>
            <a:r>
              <a:rPr lang="en-US" sz="1800" err="1">
                <a:solidFill>
                  <a:schemeClr val="bg1"/>
                </a:solidFill>
                <a:latin typeface="Consolas" panose="020B0609020204030204" pitchFamily="49" charset="0"/>
              </a:rPr>
              <a:t>IViewHandler</a:t>
            </a:r>
            <a:endParaRPr lang="en-US" sz="1800">
              <a:solidFill>
                <a:schemeClr val="bg1"/>
              </a:solidFill>
              <a:latin typeface="Consolas" panose="020B0609020204030204" pitchFamily="49" charset="0"/>
            </a:endParaRPr>
          </a:p>
          <a:p>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SetView</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IView</a:t>
            </a:r>
            <a:r>
              <a:rPr lang="en-US" sz="1800">
                <a:solidFill>
                  <a:schemeClr val="bg1"/>
                </a:solidFill>
                <a:latin typeface="Consolas" panose="020B0609020204030204" pitchFamily="49" charset="0"/>
              </a:rPr>
              <a:t> view);</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UpdateValue</a:t>
            </a:r>
            <a:r>
              <a:rPr lang="en-US" sz="1800">
                <a:solidFill>
                  <a:schemeClr val="bg1"/>
                </a:solidFill>
                <a:latin typeface="Consolas" panose="020B0609020204030204" pitchFamily="49" charset="0"/>
              </a:rPr>
              <a:t>(string property);</a:t>
            </a:r>
          </a:p>
          <a:p>
            <a:pPr lvl="1"/>
            <a:r>
              <a:rPr lang="en-US" sz="1800">
                <a:solidFill>
                  <a:schemeClr val="bg1"/>
                </a:solidFill>
                <a:latin typeface="Consolas" panose="020B0609020204030204" pitchFamily="49" charset="0"/>
              </a:rPr>
              <a:t>void Remove(</a:t>
            </a:r>
            <a:r>
              <a:rPr lang="en-US" sz="1800" err="1">
                <a:solidFill>
                  <a:schemeClr val="bg1"/>
                </a:solidFill>
                <a:latin typeface="Consolas" panose="020B0609020204030204" pitchFamily="49" charset="0"/>
              </a:rPr>
              <a:t>IView</a:t>
            </a:r>
            <a:r>
              <a:rPr lang="en-US" sz="1800">
                <a:solidFill>
                  <a:schemeClr val="bg1"/>
                </a:solidFill>
                <a:latin typeface="Consolas" panose="020B0609020204030204" pitchFamily="49" charset="0"/>
              </a:rPr>
              <a:t> view);</a:t>
            </a:r>
          </a:p>
          <a:p>
            <a:pPr lvl="1"/>
            <a:r>
              <a:rPr lang="en-US" sz="1800">
                <a:solidFill>
                  <a:schemeClr val="bg1"/>
                </a:solidFill>
                <a:latin typeface="Consolas" panose="020B0609020204030204" pitchFamily="49" charset="0"/>
              </a:rPr>
              <a:t>object </a:t>
            </a:r>
            <a:r>
              <a:rPr lang="en-US" sz="1800" err="1">
                <a:solidFill>
                  <a:schemeClr val="bg1"/>
                </a:solidFill>
                <a:latin typeface="Consolas" panose="020B0609020204030204" pitchFamily="49" charset="0"/>
              </a:rPr>
              <a:t>NativeView</a:t>
            </a:r>
            <a:r>
              <a:rPr lang="en-US" sz="1800">
                <a:solidFill>
                  <a:schemeClr val="bg1"/>
                </a:solidFill>
                <a:latin typeface="Consolas" panose="020B0609020204030204" pitchFamily="49" charset="0"/>
              </a:rPr>
              <a:t> { get; }</a:t>
            </a:r>
          </a:p>
          <a:p>
            <a:pPr lvl="1"/>
            <a:r>
              <a:rPr lang="en-US" sz="1800">
                <a:solidFill>
                  <a:schemeClr val="bg1"/>
                </a:solidFill>
                <a:latin typeface="Consolas" panose="020B0609020204030204" pitchFamily="49" charset="0"/>
              </a:rPr>
              <a:t>bool </a:t>
            </a:r>
            <a:r>
              <a:rPr lang="en-US" sz="1800" err="1">
                <a:solidFill>
                  <a:schemeClr val="bg1"/>
                </a:solidFill>
                <a:latin typeface="Consolas" panose="020B0609020204030204" pitchFamily="49" charset="0"/>
              </a:rPr>
              <a:t>HasContainer</a:t>
            </a:r>
            <a:r>
              <a:rPr lang="en-US" sz="1800">
                <a:solidFill>
                  <a:schemeClr val="bg1"/>
                </a:solidFill>
                <a:latin typeface="Consolas" panose="020B0609020204030204" pitchFamily="49" charset="0"/>
              </a:rPr>
              <a:t> { get; set; }</a:t>
            </a:r>
          </a:p>
          <a:p>
            <a:pPr lvl="1"/>
            <a:r>
              <a:rPr lang="en-US" sz="1800" err="1">
                <a:solidFill>
                  <a:schemeClr val="bg1"/>
                </a:solidFill>
                <a:latin typeface="Consolas" panose="020B0609020204030204" pitchFamily="49" charset="0"/>
              </a:rPr>
              <a:t>SizeRequest</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GetDesiredSize</a:t>
            </a:r>
            <a:r>
              <a:rPr lang="en-US" sz="1800">
                <a:solidFill>
                  <a:schemeClr val="bg1"/>
                </a:solidFill>
                <a:latin typeface="Consolas" panose="020B0609020204030204" pitchFamily="49" charset="0"/>
              </a:rPr>
              <a:t>(double </a:t>
            </a:r>
            <a:r>
              <a:rPr lang="en-US" sz="1800" err="1">
                <a:solidFill>
                  <a:schemeClr val="bg1"/>
                </a:solidFill>
                <a:latin typeface="Consolas" panose="020B0609020204030204" pitchFamily="49" charset="0"/>
              </a:rPr>
              <a:t>widthConstraint</a:t>
            </a:r>
            <a:r>
              <a:rPr lang="en-US" sz="1800">
                <a:solidFill>
                  <a:schemeClr val="bg1"/>
                </a:solidFill>
                <a:latin typeface="Consolas" panose="020B0609020204030204" pitchFamily="49" charset="0"/>
              </a:rPr>
              <a:t>, double </a:t>
            </a:r>
            <a:r>
              <a:rPr lang="en-US" sz="1800" err="1">
                <a:solidFill>
                  <a:schemeClr val="bg1"/>
                </a:solidFill>
                <a:latin typeface="Consolas" panose="020B0609020204030204" pitchFamily="49" charset="0"/>
              </a:rPr>
              <a:t>heightConstraint</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SetFrame</a:t>
            </a:r>
            <a:r>
              <a:rPr lang="en-US" sz="1800">
                <a:solidFill>
                  <a:schemeClr val="bg1"/>
                </a:solidFill>
                <a:latin typeface="Consolas" panose="020B0609020204030204" pitchFamily="49" charset="0"/>
              </a:rPr>
              <a:t>(Rectangle frame);</a:t>
            </a:r>
          </a:p>
          <a:p>
            <a:r>
              <a:rPr lang="en-US" sz="1800">
                <a:solidFill>
                  <a:schemeClr val="bg1"/>
                </a:solidFill>
                <a:latin typeface="Consolas" panose="020B0609020204030204" pitchFamily="49" charset="0"/>
              </a:rPr>
              <a:t>}</a:t>
            </a:r>
            <a:endParaRPr lang="en-US">
              <a:solidFill>
                <a:schemeClr val="bg1"/>
              </a:solidFill>
            </a:endParaRPr>
          </a:p>
        </p:txBody>
      </p:sp>
      <p:sp>
        <p:nvSpPr>
          <p:cNvPr id="5" name="TextBox 4">
            <a:extLst>
              <a:ext uri="{FF2B5EF4-FFF2-40B4-BE49-F238E27FC236}">
                <a16:creationId xmlns:a16="http://schemas.microsoft.com/office/drawing/2014/main" id="{F36CB251-9DF1-4D64-9182-14771601D9C2}"/>
              </a:ext>
            </a:extLst>
          </p:cNvPr>
          <p:cNvSpPr txBox="1"/>
          <p:nvPr/>
        </p:nvSpPr>
        <p:spPr>
          <a:xfrm>
            <a:off x="586740" y="4136372"/>
            <a:ext cx="11018520" cy="2308324"/>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public interface </a:t>
            </a:r>
            <a:r>
              <a:rPr lang="en-US" sz="1800" err="1">
                <a:solidFill>
                  <a:schemeClr val="bg1"/>
                </a:solidFill>
                <a:latin typeface="Consolas" panose="020B0609020204030204" pitchFamily="49" charset="0"/>
              </a:rPr>
              <a:t>IView</a:t>
            </a:r>
            <a:endParaRPr lang="en-US" sz="1800">
              <a:solidFill>
                <a:schemeClr val="bg1"/>
              </a:solidFill>
              <a:latin typeface="Consolas" panose="020B0609020204030204" pitchFamily="49" charset="0"/>
            </a:endParaRPr>
          </a:p>
          <a:p>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Rectangle Frame { get; }</a:t>
            </a:r>
          </a:p>
          <a:p>
            <a:pPr lvl="1"/>
            <a:r>
              <a:rPr lang="en-US" sz="1800" err="1">
                <a:solidFill>
                  <a:schemeClr val="bg1"/>
                </a:solidFill>
                <a:latin typeface="Consolas" panose="020B0609020204030204" pitchFamily="49" charset="0"/>
              </a:rPr>
              <a:t>IViewHandler</a:t>
            </a:r>
            <a:r>
              <a:rPr lang="en-US" sz="1800">
                <a:solidFill>
                  <a:schemeClr val="bg1"/>
                </a:solidFill>
                <a:latin typeface="Consolas" panose="020B0609020204030204" pitchFamily="49" charset="0"/>
              </a:rPr>
              <a:t> Handler { get; set; }</a:t>
            </a:r>
          </a:p>
          <a:p>
            <a:pPr lvl="1"/>
            <a:r>
              <a:rPr lang="en-US" sz="1800" err="1">
                <a:solidFill>
                  <a:schemeClr val="bg1"/>
                </a:solidFill>
                <a:latin typeface="Consolas" panose="020B0609020204030204" pitchFamily="49" charset="0"/>
              </a:rPr>
              <a:t>IView</a:t>
            </a:r>
            <a:r>
              <a:rPr lang="en-US" sz="1800">
                <a:solidFill>
                  <a:schemeClr val="bg1"/>
                </a:solidFill>
                <a:latin typeface="Consolas" panose="020B0609020204030204" pitchFamily="49" charset="0"/>
              </a:rPr>
              <a:t> Parent { get; }</a:t>
            </a:r>
          </a:p>
          <a:p>
            <a:pPr lvl="1"/>
            <a:r>
              <a:rPr lang="en-US" sz="1800">
                <a:solidFill>
                  <a:schemeClr val="bg1"/>
                </a:solidFill>
                <a:latin typeface="Consolas" panose="020B0609020204030204" pitchFamily="49" charset="0"/>
              </a:rPr>
              <a:t>void Arrange(Rectangle bounds);</a:t>
            </a:r>
          </a:p>
          <a:p>
            <a:pPr lvl="1"/>
            <a:r>
              <a:rPr lang="en-US" sz="1800" err="1">
                <a:solidFill>
                  <a:schemeClr val="bg1"/>
                </a:solidFill>
                <a:latin typeface="Consolas" panose="020B0609020204030204" pitchFamily="49" charset="0"/>
              </a:rPr>
              <a:t>SizeRequest</a:t>
            </a:r>
            <a:r>
              <a:rPr lang="en-US" sz="1800">
                <a:solidFill>
                  <a:schemeClr val="bg1"/>
                </a:solidFill>
                <a:latin typeface="Consolas" panose="020B0609020204030204" pitchFamily="49" charset="0"/>
              </a:rPr>
              <a:t> Measure(double </a:t>
            </a:r>
            <a:r>
              <a:rPr lang="en-US" sz="1800" err="1">
                <a:solidFill>
                  <a:schemeClr val="bg1"/>
                </a:solidFill>
                <a:latin typeface="Consolas" panose="020B0609020204030204" pitchFamily="49" charset="0"/>
              </a:rPr>
              <a:t>widthConstraint</a:t>
            </a:r>
            <a:r>
              <a:rPr lang="en-US" sz="1800">
                <a:solidFill>
                  <a:schemeClr val="bg1"/>
                </a:solidFill>
                <a:latin typeface="Consolas" panose="020B0609020204030204" pitchFamily="49" charset="0"/>
              </a:rPr>
              <a:t>, double </a:t>
            </a:r>
            <a:r>
              <a:rPr lang="en-US" sz="1800" err="1">
                <a:solidFill>
                  <a:schemeClr val="bg1"/>
                </a:solidFill>
                <a:latin typeface="Consolas" panose="020B0609020204030204" pitchFamily="49" charset="0"/>
              </a:rPr>
              <a:t>heightConstraint</a:t>
            </a:r>
            <a:r>
              <a:rPr lang="en-US" sz="1800">
                <a:solidFill>
                  <a:schemeClr val="bg1"/>
                </a:solidFill>
                <a:latin typeface="Consolas" panose="020B0609020204030204" pitchFamily="49" charset="0"/>
              </a:rPr>
              <a:t>);</a:t>
            </a:r>
          </a:p>
          <a:p>
            <a:pPr lvl="1"/>
            <a:r>
              <a:rPr lang="en-US" sz="1800" err="1">
                <a:solidFill>
                  <a:schemeClr val="bg1"/>
                </a:solidFill>
                <a:latin typeface="Consolas" panose="020B0609020204030204" pitchFamily="49" charset="0"/>
              </a:rPr>
              <a:t>SizeRequest</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DesiredSize</a:t>
            </a:r>
            <a:r>
              <a:rPr lang="en-US" sz="1800">
                <a:solidFill>
                  <a:schemeClr val="bg1"/>
                </a:solidFill>
                <a:latin typeface="Consolas" panose="020B0609020204030204" pitchFamily="49" charset="0"/>
              </a:rPr>
              <a:t> { get; }</a:t>
            </a:r>
            <a:endParaRPr lang="en-US">
              <a:solidFill>
                <a:schemeClr val="bg1"/>
              </a:solidFill>
            </a:endParaRPr>
          </a:p>
        </p:txBody>
      </p:sp>
    </p:spTree>
    <p:extLst>
      <p:ext uri="{BB962C8B-B14F-4D97-AF65-F5344CB8AC3E}">
        <p14:creationId xmlns:p14="http://schemas.microsoft.com/office/powerpoint/2010/main" val="42265336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heel(1)">
                                      <p:cBhvr>
                                        <p:cTn id="1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83A0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1200844" y="2889326"/>
            <a:ext cx="9168100" cy="2172261"/>
          </a:xfrm>
        </p:spPr>
        <p:txBody>
          <a:bodyPr/>
          <a:lstStyle/>
          <a:p>
            <a:r>
              <a:rPr lang="en-US" sz="7058">
                <a:solidFill>
                  <a:schemeClr val="tx1"/>
                </a:solidFill>
                <a:latin typeface="Segoe UI Semibold"/>
                <a:cs typeface="Segoe UI Semibold"/>
              </a:rPr>
              <a:t>First, what is .NET MAUI?</a:t>
            </a:r>
            <a:endParaRPr lang="en-US" sz="7007">
              <a:solidFill>
                <a:schemeClr val="tx1"/>
              </a:solidFill>
              <a:cs typeface="Segoe UI"/>
            </a:endParaRPr>
          </a:p>
        </p:txBody>
      </p:sp>
      <p:pic>
        <p:nvPicPr>
          <p:cNvPr id="5" name="Graphic 4">
            <a:extLst>
              <a:ext uri="{FF2B5EF4-FFF2-40B4-BE49-F238E27FC236}">
                <a16:creationId xmlns:a16="http://schemas.microsoft.com/office/drawing/2014/main" id="{5F0F365E-268C-3F4B-9CD5-DAFDECDA2B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49039" y="2889325"/>
            <a:ext cx="3515605" cy="3529232"/>
          </a:xfrm>
          <a:prstGeom prst="rect">
            <a:avLst/>
          </a:prstGeom>
        </p:spPr>
      </p:pic>
    </p:spTree>
    <p:extLst>
      <p:ext uri="{BB962C8B-B14F-4D97-AF65-F5344CB8AC3E}">
        <p14:creationId xmlns:p14="http://schemas.microsoft.com/office/powerpoint/2010/main" val="293307809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8CBF9-4321-4017-B2E5-22C62AFA11CC}"/>
              </a:ext>
            </a:extLst>
          </p:cNvPr>
          <p:cNvSpPr>
            <a:spLocks noGrp="1"/>
          </p:cNvSpPr>
          <p:nvPr>
            <p:ph type="title"/>
          </p:nvPr>
        </p:nvSpPr>
        <p:spPr/>
        <p:txBody>
          <a:bodyPr/>
          <a:lstStyle/>
          <a:p>
            <a:r>
              <a:rPr lang="en-US" dirty="0"/>
              <a:t>Current Renderer Strategy in </a:t>
            </a:r>
            <a:r>
              <a:rPr lang="en-US" dirty="0" err="1"/>
              <a:t>Xamarin.Forms</a:t>
            </a:r>
            <a:endParaRPr lang="en-US" dirty="0"/>
          </a:p>
        </p:txBody>
      </p:sp>
      <p:sp>
        <p:nvSpPr>
          <p:cNvPr id="5" name="TextBox 4">
            <a:extLst>
              <a:ext uri="{FF2B5EF4-FFF2-40B4-BE49-F238E27FC236}">
                <a16:creationId xmlns:a16="http://schemas.microsoft.com/office/drawing/2014/main" id="{5F2753A7-C2B1-4894-BE0D-9F9230A75852}"/>
              </a:ext>
            </a:extLst>
          </p:cNvPr>
          <p:cNvSpPr txBox="1"/>
          <p:nvPr/>
        </p:nvSpPr>
        <p:spPr>
          <a:xfrm>
            <a:off x="330450" y="1331353"/>
            <a:ext cx="11276333" cy="3970318"/>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protected override void </a:t>
            </a:r>
            <a:r>
              <a:rPr lang="en-US" sz="1800" err="1">
                <a:solidFill>
                  <a:schemeClr val="bg1"/>
                </a:solidFill>
                <a:latin typeface="Consolas" panose="020B0609020204030204" pitchFamily="49" charset="0"/>
              </a:rPr>
              <a:t>OnElementPropertyChanged</a:t>
            </a:r>
            <a:r>
              <a:rPr lang="en-US" sz="1800">
                <a:solidFill>
                  <a:schemeClr val="bg1"/>
                </a:solidFill>
                <a:latin typeface="Consolas" panose="020B0609020204030204" pitchFamily="49" charset="0"/>
              </a:rPr>
              <a:t>(object sender, </a:t>
            </a:r>
            <a:r>
              <a:rPr lang="en-US" sz="1800" err="1">
                <a:solidFill>
                  <a:schemeClr val="bg1"/>
                </a:solidFill>
                <a:latin typeface="Consolas" panose="020B0609020204030204" pitchFamily="49" charset="0"/>
              </a:rPr>
              <a:t>PropertyChangedEventArgs</a:t>
            </a:r>
            <a:r>
              <a:rPr lang="en-US" sz="1800">
                <a:solidFill>
                  <a:schemeClr val="bg1"/>
                </a:solidFill>
                <a:latin typeface="Consolas" panose="020B0609020204030204" pitchFamily="49" charset="0"/>
              </a:rPr>
              <a:t> e)</a:t>
            </a:r>
          </a:p>
          <a:p>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if (</a:t>
            </a:r>
            <a:r>
              <a:rPr lang="en-US" sz="1800" err="1">
                <a:solidFill>
                  <a:schemeClr val="bg1"/>
                </a:solidFill>
                <a:latin typeface="Consolas" panose="020B0609020204030204" pitchFamily="49" charset="0"/>
              </a:rPr>
              <a:t>e.PropertyName</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Button.TextColorProperty.PropertyName</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UpdateTextColor</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else if (</a:t>
            </a:r>
            <a:r>
              <a:rPr lang="en-US" sz="1800" err="1">
                <a:solidFill>
                  <a:schemeClr val="bg1"/>
                </a:solidFill>
                <a:latin typeface="Consolas" panose="020B0609020204030204" pitchFamily="49" charset="0"/>
              </a:rPr>
              <a:t>e.PropertyName</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VisualElement.IsEnabledProperty.PropertyName</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UpdateEnabled</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else if (</a:t>
            </a:r>
            <a:r>
              <a:rPr lang="en-US" sz="1800" err="1">
                <a:solidFill>
                  <a:schemeClr val="bg1"/>
                </a:solidFill>
                <a:latin typeface="Consolas" panose="020B0609020204030204" pitchFamily="49" charset="0"/>
              </a:rPr>
              <a:t>e.PropertyName</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Button.FontProperty.PropertyName</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UpdateFont</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else if (</a:t>
            </a:r>
            <a:r>
              <a:rPr lang="en-US" sz="1800" err="1">
                <a:solidFill>
                  <a:schemeClr val="bg1"/>
                </a:solidFill>
                <a:latin typeface="Consolas" panose="020B0609020204030204" pitchFamily="49" charset="0"/>
              </a:rPr>
              <a:t>e.PropertyName</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Button.CharacterSpacingProperty.PropertyName</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UpdateCharacterSpacing</a:t>
            </a:r>
            <a:r>
              <a:rPr lang="en-US" sz="1800">
                <a:solidFill>
                  <a:schemeClr val="bg1"/>
                </a:solidFill>
                <a:latin typeface="Consolas" panose="020B0609020204030204" pitchFamily="49" charset="0"/>
              </a:rPr>
              <a:t>();</a:t>
            </a:r>
          </a:p>
          <a:p>
            <a:pPr lvl="1"/>
            <a:endParaRPr lang="en-US" sz="1800">
              <a:solidFill>
                <a:schemeClr val="bg1"/>
              </a:solidFill>
              <a:latin typeface="Consolas" panose="020B0609020204030204" pitchFamily="49" charset="0"/>
            </a:endParaRPr>
          </a:p>
          <a:p>
            <a:pPr lvl="1"/>
            <a:r>
              <a:rPr lang="en-US" sz="1800" err="1">
                <a:solidFill>
                  <a:schemeClr val="bg1"/>
                </a:solidFill>
                <a:latin typeface="Consolas" panose="020B0609020204030204" pitchFamily="49" charset="0"/>
              </a:rPr>
              <a:t>base.OnElementPropertyChanged</a:t>
            </a:r>
            <a:r>
              <a:rPr lang="en-US" sz="1800">
                <a:solidFill>
                  <a:schemeClr val="bg1"/>
                </a:solidFill>
                <a:latin typeface="Consolas" panose="020B0609020204030204" pitchFamily="49" charset="0"/>
              </a:rPr>
              <a:t>(sender, e);</a:t>
            </a:r>
          </a:p>
          <a:p>
            <a:r>
              <a:rPr lang="en-US" sz="1800">
                <a:solidFill>
                  <a:schemeClr val="bg1"/>
                </a:solidFill>
                <a:latin typeface="Consolas" panose="020B0609020204030204" pitchFamily="49" charset="0"/>
              </a:rPr>
              <a:t>}</a:t>
            </a:r>
            <a:endParaRPr lang="en-US">
              <a:solidFill>
                <a:schemeClr val="bg1"/>
              </a:solidFill>
            </a:endParaRPr>
          </a:p>
        </p:txBody>
      </p:sp>
      <p:sp>
        <p:nvSpPr>
          <p:cNvPr id="7" name="TextBox 6">
            <a:extLst>
              <a:ext uri="{FF2B5EF4-FFF2-40B4-BE49-F238E27FC236}">
                <a16:creationId xmlns:a16="http://schemas.microsoft.com/office/drawing/2014/main" id="{658A988F-2C71-4C27-A6CD-542F89D19A6D}"/>
              </a:ext>
            </a:extLst>
          </p:cNvPr>
          <p:cNvSpPr txBox="1"/>
          <p:nvPr/>
        </p:nvSpPr>
        <p:spPr>
          <a:xfrm>
            <a:off x="321396" y="5873601"/>
            <a:ext cx="11285385" cy="369332"/>
          </a:xfrm>
          <a:prstGeom prst="rect">
            <a:avLst/>
          </a:prstGeom>
          <a:solidFill>
            <a:schemeClr val="accent6">
              <a:lumMod val="50000"/>
            </a:schemeClr>
          </a:solidFill>
        </p:spPr>
        <p:txBody>
          <a:bodyPr wrap="square">
            <a:spAutoFit/>
          </a:bodyPr>
          <a:lstStyle/>
          <a:p>
            <a:r>
              <a:rPr lang="en-US" sz="1800" b="1">
                <a:solidFill>
                  <a:schemeClr val="bg1"/>
                </a:solidFill>
                <a:latin typeface="Consolas" panose="020B0609020204030204" pitchFamily="49" charset="0"/>
              </a:rPr>
              <a:t>private </a:t>
            </a:r>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UpdateFont</a:t>
            </a:r>
            <a:r>
              <a:rPr lang="en-US" sz="1800">
                <a:solidFill>
                  <a:schemeClr val="bg1"/>
                </a:solidFill>
                <a:latin typeface="Consolas" panose="020B0609020204030204" pitchFamily="49" charset="0"/>
              </a:rPr>
              <a:t>()</a:t>
            </a:r>
            <a:endParaRPr lang="en-US">
              <a:solidFill>
                <a:schemeClr val="bg1"/>
              </a:solidFill>
            </a:endParaRPr>
          </a:p>
        </p:txBody>
      </p:sp>
      <p:sp>
        <p:nvSpPr>
          <p:cNvPr id="9" name="TextBox 8">
            <a:extLst>
              <a:ext uri="{FF2B5EF4-FFF2-40B4-BE49-F238E27FC236}">
                <a16:creationId xmlns:a16="http://schemas.microsoft.com/office/drawing/2014/main" id="{C436D229-65CC-47D9-97D0-9F484F5D1FAE}"/>
              </a:ext>
            </a:extLst>
          </p:cNvPr>
          <p:cNvSpPr txBox="1"/>
          <p:nvPr/>
        </p:nvSpPr>
        <p:spPr>
          <a:xfrm>
            <a:off x="330449" y="5437129"/>
            <a:ext cx="11276333" cy="369332"/>
          </a:xfrm>
          <a:prstGeom prst="rect">
            <a:avLst/>
          </a:prstGeom>
          <a:solidFill>
            <a:schemeClr val="accent6">
              <a:lumMod val="50000"/>
            </a:schemeClr>
          </a:solidFill>
        </p:spPr>
        <p:txBody>
          <a:bodyPr wrap="square">
            <a:spAutoFit/>
          </a:bodyPr>
          <a:lstStyle/>
          <a:p>
            <a:r>
              <a:rPr lang="en-US" sz="1800" b="1">
                <a:solidFill>
                  <a:schemeClr val="bg1"/>
                </a:solidFill>
                <a:latin typeface="Consolas" panose="020B0609020204030204" pitchFamily="49" charset="0"/>
              </a:rPr>
              <a:t>private </a:t>
            </a:r>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UpdateTextColor</a:t>
            </a:r>
            <a:r>
              <a:rPr lang="en-US" sz="1800">
                <a:solidFill>
                  <a:schemeClr val="bg1"/>
                </a:solidFill>
                <a:latin typeface="Consolas" panose="020B0609020204030204" pitchFamily="49" charset="0"/>
              </a:rPr>
              <a:t>()</a:t>
            </a:r>
            <a:endParaRPr lang="en-US">
              <a:solidFill>
                <a:schemeClr val="bg1"/>
              </a:solidFill>
            </a:endParaRPr>
          </a:p>
        </p:txBody>
      </p:sp>
    </p:spTree>
    <p:extLst>
      <p:ext uri="{BB962C8B-B14F-4D97-AF65-F5344CB8AC3E}">
        <p14:creationId xmlns:p14="http://schemas.microsoft.com/office/powerpoint/2010/main" val="302536117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4501A-5529-4EC4-901D-62D631FC417F}"/>
              </a:ext>
            </a:extLst>
          </p:cNvPr>
          <p:cNvSpPr>
            <a:spLocks noGrp="1"/>
          </p:cNvSpPr>
          <p:nvPr>
            <p:ph type="title"/>
          </p:nvPr>
        </p:nvSpPr>
        <p:spPr/>
        <p:txBody>
          <a:bodyPr/>
          <a:lstStyle/>
          <a:p>
            <a:r>
              <a:rPr lang="en-US" dirty="0"/>
              <a:t>.NET MAUI Handler Strategy</a:t>
            </a:r>
          </a:p>
        </p:txBody>
      </p:sp>
      <p:sp>
        <p:nvSpPr>
          <p:cNvPr id="4" name="TextBox 3">
            <a:extLst>
              <a:ext uri="{FF2B5EF4-FFF2-40B4-BE49-F238E27FC236}">
                <a16:creationId xmlns:a16="http://schemas.microsoft.com/office/drawing/2014/main" id="{E9610965-A3B2-4AAF-9793-CC000E75E785}"/>
              </a:ext>
            </a:extLst>
          </p:cNvPr>
          <p:cNvSpPr txBox="1"/>
          <p:nvPr/>
        </p:nvSpPr>
        <p:spPr>
          <a:xfrm>
            <a:off x="588264" y="1369293"/>
            <a:ext cx="11018520" cy="1754326"/>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public partial class </a:t>
            </a:r>
            <a:r>
              <a:rPr lang="en-US" sz="1800" err="1">
                <a:solidFill>
                  <a:schemeClr val="bg1"/>
                </a:solidFill>
                <a:latin typeface="Consolas" panose="020B0609020204030204" pitchFamily="49" charset="0"/>
              </a:rPr>
              <a:t>LabelHandler</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AbstractViewHandler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ILabel</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TextView</a:t>
            </a:r>
            <a:r>
              <a:rPr lang="en-US" sz="1800">
                <a:solidFill>
                  <a:schemeClr val="bg1"/>
                </a:solidFill>
                <a:latin typeface="Consolas" panose="020B0609020204030204" pitchFamily="49" charset="0"/>
              </a:rPr>
              <a:t>&gt;</a:t>
            </a:r>
          </a:p>
          <a:p>
            <a:r>
              <a:rPr lang="en-US" sz="1800">
                <a:solidFill>
                  <a:schemeClr val="bg1"/>
                </a:solidFill>
                <a:latin typeface="Consolas" panose="020B0609020204030204" pitchFamily="49" charset="0"/>
              </a:rPr>
              <a:t>{</a:t>
            </a:r>
          </a:p>
          <a:p>
            <a:r>
              <a:rPr lang="en-US" sz="1800">
                <a:solidFill>
                  <a:schemeClr val="bg1"/>
                </a:solidFill>
                <a:latin typeface="Consolas" panose="020B0609020204030204" pitchFamily="49" charset="0"/>
              </a:rPr>
              <a:t>    protected override </a:t>
            </a:r>
            <a:r>
              <a:rPr lang="en-US" sz="1800" err="1">
                <a:solidFill>
                  <a:schemeClr val="bg1"/>
                </a:solidFill>
                <a:latin typeface="Consolas" panose="020B0609020204030204" pitchFamily="49" charset="0"/>
              </a:rPr>
              <a:t>TextView</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CreateView</a:t>
            </a:r>
            <a:r>
              <a:rPr lang="en-US" sz="1800">
                <a:solidFill>
                  <a:schemeClr val="bg1"/>
                </a:solidFill>
                <a:latin typeface="Consolas" panose="020B0609020204030204" pitchFamily="49" charset="0"/>
              </a:rPr>
              <a:t>() =&gt; new </a:t>
            </a:r>
            <a:r>
              <a:rPr lang="en-US" sz="1800" err="1">
                <a:solidFill>
                  <a:schemeClr val="bg1"/>
                </a:solidFill>
                <a:latin typeface="Consolas" panose="020B0609020204030204" pitchFamily="49" charset="0"/>
              </a:rPr>
              <a:t>TextView</a:t>
            </a:r>
            <a:r>
              <a:rPr lang="en-US" sz="1800">
                <a:solidFill>
                  <a:schemeClr val="bg1"/>
                </a:solidFill>
                <a:latin typeface="Consolas" panose="020B0609020204030204" pitchFamily="49" charset="0"/>
              </a:rPr>
              <a:t>(Context);</a:t>
            </a:r>
          </a:p>
          <a:p>
            <a:pPr lvl="1"/>
            <a:r>
              <a:rPr lang="en-US" sz="1800">
                <a:solidFill>
                  <a:schemeClr val="bg1"/>
                </a:solidFill>
                <a:latin typeface="Consolas" panose="020B0609020204030204" pitchFamily="49" charset="0"/>
              </a:rPr>
              <a:t>public static void </a:t>
            </a:r>
            <a:r>
              <a:rPr lang="en-US" sz="1800" err="1">
                <a:solidFill>
                  <a:schemeClr val="bg1"/>
                </a:solidFill>
                <a:latin typeface="Consolas" panose="020B0609020204030204" pitchFamily="49" charset="0"/>
              </a:rPr>
              <a:t>MapText</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IViewHandler</a:t>
            </a:r>
            <a:r>
              <a:rPr lang="en-US" sz="1800">
                <a:solidFill>
                  <a:schemeClr val="bg1"/>
                </a:solidFill>
                <a:latin typeface="Consolas" panose="020B0609020204030204" pitchFamily="49" charset="0"/>
              </a:rPr>
              <a:t> handler, </a:t>
            </a:r>
            <a:r>
              <a:rPr lang="en-US" sz="1800" err="1">
                <a:solidFill>
                  <a:schemeClr val="bg1"/>
                </a:solidFill>
                <a:latin typeface="Consolas" panose="020B0609020204030204" pitchFamily="49" charset="0"/>
              </a:rPr>
              <a:t>ILabel</a:t>
            </a:r>
            <a:r>
              <a:rPr lang="en-US" sz="1800">
                <a:solidFill>
                  <a:schemeClr val="bg1"/>
                </a:solidFill>
                <a:latin typeface="Consolas" panose="020B0609020204030204" pitchFamily="49" charset="0"/>
              </a:rPr>
              <a:t> view) =&gt; </a:t>
            </a:r>
          </a:p>
          <a:p>
            <a:pPr lvl="1"/>
            <a:r>
              <a:rPr lang="en-US" sz="1800">
                <a:solidFill>
                  <a:schemeClr val="bg1"/>
                </a:solidFill>
                <a:latin typeface="Consolas" panose="020B0609020204030204" pitchFamily="49" charset="0"/>
              </a:rPr>
              <a:t>	(handler as </a:t>
            </a:r>
            <a:r>
              <a:rPr lang="en-US" sz="1800" err="1">
                <a:solidFill>
                  <a:schemeClr val="bg1"/>
                </a:solidFill>
                <a:latin typeface="Consolas" panose="020B0609020204030204" pitchFamily="49" charset="0"/>
              </a:rPr>
              <a:t>LabelHandler</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TypedNativeView.UpdateText</a:t>
            </a:r>
            <a:r>
              <a:rPr lang="en-US" sz="1800">
                <a:solidFill>
                  <a:schemeClr val="bg1"/>
                </a:solidFill>
                <a:latin typeface="Consolas" panose="020B0609020204030204" pitchFamily="49" charset="0"/>
              </a:rPr>
              <a:t>(view);</a:t>
            </a:r>
          </a:p>
          <a:p>
            <a:r>
              <a:rPr lang="en-US" sz="1800">
                <a:solidFill>
                  <a:schemeClr val="bg1"/>
                </a:solidFill>
                <a:latin typeface="Consolas" panose="020B0609020204030204" pitchFamily="49" charset="0"/>
              </a:rPr>
              <a:t>}</a:t>
            </a:r>
            <a:endParaRPr lang="en-US">
              <a:solidFill>
                <a:schemeClr val="bg1"/>
              </a:solidFill>
            </a:endParaRPr>
          </a:p>
        </p:txBody>
      </p:sp>
      <p:sp>
        <p:nvSpPr>
          <p:cNvPr id="6" name="TextBox 5">
            <a:extLst>
              <a:ext uri="{FF2B5EF4-FFF2-40B4-BE49-F238E27FC236}">
                <a16:creationId xmlns:a16="http://schemas.microsoft.com/office/drawing/2014/main" id="{2783AC28-282A-4D7E-B425-2C9356571D98}"/>
              </a:ext>
            </a:extLst>
          </p:cNvPr>
          <p:cNvSpPr txBox="1"/>
          <p:nvPr/>
        </p:nvSpPr>
        <p:spPr>
          <a:xfrm>
            <a:off x="588263" y="3213464"/>
            <a:ext cx="11018520" cy="1569660"/>
          </a:xfrm>
          <a:prstGeom prst="rect">
            <a:avLst/>
          </a:prstGeom>
          <a:solidFill>
            <a:schemeClr val="accent6">
              <a:lumMod val="50000"/>
            </a:schemeClr>
          </a:solidFill>
        </p:spPr>
        <p:txBody>
          <a:bodyPr wrap="square">
            <a:spAutoFit/>
          </a:bodyPr>
          <a:lstStyle/>
          <a:p>
            <a:r>
              <a:rPr lang="en-US" sz="1600">
                <a:solidFill>
                  <a:schemeClr val="bg1"/>
                </a:solidFill>
                <a:latin typeface="Consolas" panose="020B0609020204030204" pitchFamily="49" charset="0"/>
              </a:rPr>
              <a:t>public static class </a:t>
            </a:r>
            <a:r>
              <a:rPr lang="en-US" sz="1600" err="1">
                <a:solidFill>
                  <a:schemeClr val="bg1"/>
                </a:solidFill>
                <a:latin typeface="Consolas" panose="020B0609020204030204" pitchFamily="49" charset="0"/>
              </a:rPr>
              <a:t>TextViewExtensions</a:t>
            </a:r>
            <a:endParaRPr lang="en-US" sz="1600">
              <a:solidFill>
                <a:schemeClr val="bg1"/>
              </a:solidFill>
              <a:latin typeface="Consolas" panose="020B0609020204030204" pitchFamily="49" charset="0"/>
            </a:endParaRPr>
          </a:p>
          <a:p>
            <a:r>
              <a:rPr lang="en-US" sz="1600">
                <a:solidFill>
                  <a:schemeClr val="bg1"/>
                </a:solidFill>
                <a:latin typeface="Consolas" panose="020B0609020204030204" pitchFamily="49" charset="0"/>
              </a:rPr>
              <a:t>{</a:t>
            </a:r>
          </a:p>
          <a:p>
            <a:pPr lvl="1"/>
            <a:r>
              <a:rPr lang="en-US" sz="1600">
                <a:solidFill>
                  <a:schemeClr val="bg1"/>
                </a:solidFill>
                <a:latin typeface="Consolas" panose="020B0609020204030204" pitchFamily="49" charset="0"/>
              </a:rPr>
              <a:t>public static void </a:t>
            </a:r>
            <a:r>
              <a:rPr lang="en-US" sz="1600" err="1">
                <a:solidFill>
                  <a:schemeClr val="bg1"/>
                </a:solidFill>
                <a:latin typeface="Consolas" panose="020B0609020204030204" pitchFamily="49" charset="0"/>
              </a:rPr>
              <a:t>UpdateText</a:t>
            </a:r>
            <a:r>
              <a:rPr lang="en-US" sz="1600">
                <a:solidFill>
                  <a:schemeClr val="bg1"/>
                </a:solidFill>
                <a:latin typeface="Consolas" panose="020B0609020204030204" pitchFamily="49" charset="0"/>
              </a:rPr>
              <a:t>(this </a:t>
            </a:r>
            <a:r>
              <a:rPr lang="en-US" sz="1600" err="1">
                <a:solidFill>
                  <a:schemeClr val="bg1"/>
                </a:solidFill>
                <a:latin typeface="Consolas" panose="020B0609020204030204" pitchFamily="49" charset="0"/>
              </a:rPr>
              <a:t>TextView</a:t>
            </a:r>
            <a:r>
              <a:rPr lang="en-US" sz="1600">
                <a:solidFill>
                  <a:schemeClr val="bg1"/>
                </a:solidFill>
                <a:latin typeface="Consolas" panose="020B0609020204030204" pitchFamily="49" charset="0"/>
              </a:rPr>
              <a:t> </a:t>
            </a:r>
            <a:r>
              <a:rPr lang="en-US" sz="1600" err="1">
                <a:solidFill>
                  <a:schemeClr val="bg1"/>
                </a:solidFill>
                <a:latin typeface="Consolas" panose="020B0609020204030204" pitchFamily="49" charset="0"/>
              </a:rPr>
              <a:t>textView</a:t>
            </a:r>
            <a:r>
              <a:rPr lang="en-US" sz="1600">
                <a:solidFill>
                  <a:schemeClr val="bg1"/>
                </a:solidFill>
                <a:latin typeface="Consolas" panose="020B0609020204030204" pitchFamily="49" charset="0"/>
              </a:rPr>
              <a:t>, </a:t>
            </a:r>
            <a:r>
              <a:rPr lang="en-US" sz="1600" err="1">
                <a:solidFill>
                  <a:schemeClr val="bg1"/>
                </a:solidFill>
                <a:latin typeface="Consolas" panose="020B0609020204030204" pitchFamily="49" charset="0"/>
              </a:rPr>
              <a:t>IText</a:t>
            </a:r>
            <a:r>
              <a:rPr lang="en-US" sz="1600">
                <a:solidFill>
                  <a:schemeClr val="bg1"/>
                </a:solidFill>
                <a:latin typeface="Consolas" panose="020B0609020204030204" pitchFamily="49" charset="0"/>
              </a:rPr>
              <a:t> text)</a:t>
            </a:r>
          </a:p>
          <a:p>
            <a:pPr lvl="1"/>
            <a:r>
              <a:rPr lang="en-US" sz="1600">
                <a:solidFill>
                  <a:schemeClr val="bg1"/>
                </a:solidFill>
                <a:latin typeface="Consolas" panose="020B0609020204030204" pitchFamily="49" charset="0"/>
              </a:rPr>
              <a:t>{</a:t>
            </a:r>
          </a:p>
          <a:p>
            <a:pPr lvl="1"/>
            <a:r>
              <a:rPr lang="en-US" sz="1600">
                <a:solidFill>
                  <a:schemeClr val="bg1"/>
                </a:solidFill>
                <a:latin typeface="Consolas" panose="020B0609020204030204" pitchFamily="49" charset="0"/>
              </a:rPr>
              <a:t>     </a:t>
            </a:r>
            <a:r>
              <a:rPr lang="en-US" sz="1600" err="1">
                <a:solidFill>
                  <a:schemeClr val="bg1"/>
                </a:solidFill>
                <a:latin typeface="Consolas" panose="020B0609020204030204" pitchFamily="49" charset="0"/>
              </a:rPr>
              <a:t>textView.Text</a:t>
            </a:r>
            <a:r>
              <a:rPr lang="en-US" sz="1600">
                <a:solidFill>
                  <a:schemeClr val="bg1"/>
                </a:solidFill>
                <a:latin typeface="Consolas" panose="020B0609020204030204" pitchFamily="49" charset="0"/>
              </a:rPr>
              <a:t> = </a:t>
            </a:r>
            <a:r>
              <a:rPr lang="en-US" sz="1600" err="1">
                <a:solidFill>
                  <a:schemeClr val="bg1"/>
                </a:solidFill>
                <a:latin typeface="Consolas" panose="020B0609020204030204" pitchFamily="49" charset="0"/>
              </a:rPr>
              <a:t>text.Text</a:t>
            </a:r>
            <a:r>
              <a:rPr lang="en-US" sz="1600">
                <a:solidFill>
                  <a:schemeClr val="bg1"/>
                </a:solidFill>
                <a:latin typeface="Consolas" panose="020B0609020204030204" pitchFamily="49" charset="0"/>
              </a:rPr>
              <a:t>;</a:t>
            </a:r>
          </a:p>
          <a:p>
            <a:pPr lvl="1"/>
            <a:r>
              <a:rPr lang="en-US" sz="1600">
                <a:solidFill>
                  <a:schemeClr val="bg1"/>
                </a:solidFill>
                <a:latin typeface="Consolas" panose="020B0609020204030204" pitchFamily="49" charset="0"/>
              </a:rPr>
              <a:t>}</a:t>
            </a:r>
            <a:endParaRPr lang="en-US">
              <a:solidFill>
                <a:schemeClr val="bg1"/>
              </a:solidFill>
            </a:endParaRPr>
          </a:p>
        </p:txBody>
      </p:sp>
      <p:sp>
        <p:nvSpPr>
          <p:cNvPr id="8" name="TextBox 7">
            <a:extLst>
              <a:ext uri="{FF2B5EF4-FFF2-40B4-BE49-F238E27FC236}">
                <a16:creationId xmlns:a16="http://schemas.microsoft.com/office/drawing/2014/main" id="{F6DD9AB0-6561-47FC-A0B5-1B227A22BEED}"/>
              </a:ext>
            </a:extLst>
          </p:cNvPr>
          <p:cNvSpPr txBox="1"/>
          <p:nvPr/>
        </p:nvSpPr>
        <p:spPr>
          <a:xfrm>
            <a:off x="588263" y="4872970"/>
            <a:ext cx="11018520" cy="1754326"/>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public partial class </a:t>
            </a:r>
            <a:r>
              <a:rPr lang="en-US" sz="1800" err="1">
                <a:solidFill>
                  <a:schemeClr val="bg1"/>
                </a:solidFill>
                <a:latin typeface="Consolas" panose="020B0609020204030204" pitchFamily="49" charset="0"/>
              </a:rPr>
              <a:t>LabelHandler</a:t>
            </a:r>
            <a:endParaRPr lang="en-US" sz="1800">
              <a:solidFill>
                <a:schemeClr val="bg1"/>
              </a:solidFill>
              <a:latin typeface="Consolas" panose="020B0609020204030204" pitchFamily="49" charset="0"/>
            </a:endParaRPr>
          </a:p>
          <a:p>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public static </a:t>
            </a:r>
            <a:r>
              <a:rPr lang="en-US" sz="1800" err="1">
                <a:solidFill>
                  <a:schemeClr val="bg1"/>
                </a:solidFill>
                <a:latin typeface="Consolas" panose="020B0609020204030204" pitchFamily="49" charset="0"/>
              </a:rPr>
              <a:t>PropertyMapper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ILabel</a:t>
            </a:r>
            <a:r>
              <a:rPr lang="en-US" sz="1800">
                <a:solidFill>
                  <a:schemeClr val="bg1"/>
                </a:solidFill>
                <a:latin typeface="Consolas" panose="020B0609020204030204" pitchFamily="49" charset="0"/>
              </a:rPr>
              <a:t>&gt; </a:t>
            </a:r>
            <a:r>
              <a:rPr lang="en-US" sz="1800" err="1">
                <a:solidFill>
                  <a:schemeClr val="bg1"/>
                </a:solidFill>
                <a:latin typeface="Consolas" panose="020B0609020204030204" pitchFamily="49" charset="0"/>
              </a:rPr>
              <a:t>LabelMapper</a:t>
            </a:r>
            <a:r>
              <a:rPr lang="en-US" sz="1800">
                <a:solidFill>
                  <a:schemeClr val="bg1"/>
                </a:solidFill>
                <a:latin typeface="Consolas" panose="020B0609020204030204" pitchFamily="49" charset="0"/>
              </a:rPr>
              <a:t> = </a:t>
            </a:r>
          </a:p>
          <a:p>
            <a:pPr lvl="1"/>
            <a:r>
              <a:rPr lang="en-US" sz="1800">
                <a:solidFill>
                  <a:schemeClr val="bg1"/>
                </a:solidFill>
                <a:latin typeface="Consolas" panose="020B0609020204030204" pitchFamily="49" charset="0"/>
              </a:rPr>
              <a:t>	new </a:t>
            </a:r>
            <a:r>
              <a:rPr lang="en-US" sz="1800" err="1">
                <a:solidFill>
                  <a:schemeClr val="bg1"/>
                </a:solidFill>
                <a:latin typeface="Consolas" panose="020B0609020204030204" pitchFamily="49" charset="0"/>
              </a:rPr>
              <a:t>PropertyMapper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ILabel</a:t>
            </a:r>
            <a:r>
              <a:rPr lang="en-US" sz="1800">
                <a:solidFill>
                  <a:schemeClr val="bg1"/>
                </a:solidFill>
                <a:latin typeface="Consolas" panose="020B0609020204030204" pitchFamily="49" charset="0"/>
              </a:rPr>
              <a:t>&gt;(</a:t>
            </a:r>
            <a:r>
              <a:rPr lang="en-US" sz="1800" err="1">
                <a:solidFill>
                  <a:schemeClr val="bg1"/>
                </a:solidFill>
                <a:latin typeface="Consolas" panose="020B0609020204030204" pitchFamily="49" charset="0"/>
              </a:rPr>
              <a:t>ViewHandler.ViewMapper</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	{</a:t>
            </a:r>
          </a:p>
          <a:p>
            <a:pPr lvl="1"/>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nameof</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ILabel.Text</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MapPropertyText</a:t>
            </a:r>
            <a:r>
              <a:rPr lang="en-US" sz="1800">
                <a:solidFill>
                  <a:schemeClr val="bg1"/>
                </a:solidFill>
                <a:latin typeface="Consolas" panose="020B0609020204030204" pitchFamily="49" charset="0"/>
              </a:rPr>
              <a:t>,</a:t>
            </a:r>
            <a:endParaRPr lang="en-US">
              <a:solidFill>
                <a:schemeClr val="bg1"/>
              </a:solidFill>
            </a:endParaRPr>
          </a:p>
        </p:txBody>
      </p:sp>
    </p:spTree>
    <p:extLst>
      <p:ext uri="{BB962C8B-B14F-4D97-AF65-F5344CB8AC3E}">
        <p14:creationId xmlns:p14="http://schemas.microsoft.com/office/powerpoint/2010/main" val="7383479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D04E2-B2F5-4E04-A0D3-730B09A9EEC5}"/>
              </a:ext>
            </a:extLst>
          </p:cNvPr>
          <p:cNvSpPr>
            <a:spLocks noGrp="1"/>
          </p:cNvSpPr>
          <p:nvPr>
            <p:ph type="title"/>
          </p:nvPr>
        </p:nvSpPr>
        <p:spPr/>
        <p:txBody>
          <a:bodyPr/>
          <a:lstStyle/>
          <a:p>
            <a:r>
              <a:rPr lang="en-US"/>
              <a:t>Handlers are </a:t>
            </a:r>
            <a:r>
              <a:rPr lang="en-US" i="1"/>
              <a:t>“just” </a:t>
            </a:r>
            <a:r>
              <a:rPr lang="en-US"/>
              <a:t>a reorg</a:t>
            </a:r>
          </a:p>
        </p:txBody>
      </p:sp>
      <p:sp>
        <p:nvSpPr>
          <p:cNvPr id="3" name="TextBox 2">
            <a:extLst>
              <a:ext uri="{FF2B5EF4-FFF2-40B4-BE49-F238E27FC236}">
                <a16:creationId xmlns:a16="http://schemas.microsoft.com/office/drawing/2014/main" id="{CBD204FD-4EC6-4797-89C8-CB7033A99687}"/>
              </a:ext>
            </a:extLst>
          </p:cNvPr>
          <p:cNvSpPr txBox="1"/>
          <p:nvPr/>
        </p:nvSpPr>
        <p:spPr>
          <a:xfrm>
            <a:off x="588263" y="4395718"/>
            <a:ext cx="11018520" cy="1569660"/>
          </a:xfrm>
          <a:prstGeom prst="rect">
            <a:avLst/>
          </a:prstGeom>
          <a:solidFill>
            <a:schemeClr val="accent6">
              <a:lumMod val="50000"/>
            </a:schemeClr>
          </a:solidFill>
        </p:spPr>
        <p:txBody>
          <a:bodyPr wrap="square">
            <a:spAutoFit/>
          </a:bodyPr>
          <a:lstStyle/>
          <a:p>
            <a:r>
              <a:rPr lang="en-US" sz="1600">
                <a:solidFill>
                  <a:schemeClr val="bg1"/>
                </a:solidFill>
                <a:latin typeface="Consolas" panose="020B0609020204030204" pitchFamily="49" charset="0"/>
              </a:rPr>
              <a:t>public static class </a:t>
            </a:r>
            <a:r>
              <a:rPr lang="en-US" sz="1600" err="1">
                <a:solidFill>
                  <a:schemeClr val="bg1"/>
                </a:solidFill>
                <a:latin typeface="Consolas" panose="020B0609020204030204" pitchFamily="49" charset="0"/>
              </a:rPr>
              <a:t>TextViewExtensions</a:t>
            </a:r>
            <a:endParaRPr lang="en-US" sz="1600">
              <a:solidFill>
                <a:schemeClr val="bg1"/>
              </a:solidFill>
              <a:latin typeface="Consolas" panose="020B0609020204030204" pitchFamily="49" charset="0"/>
            </a:endParaRPr>
          </a:p>
          <a:p>
            <a:r>
              <a:rPr lang="en-US" sz="1600">
                <a:solidFill>
                  <a:schemeClr val="bg1"/>
                </a:solidFill>
                <a:latin typeface="Consolas" panose="020B0609020204030204" pitchFamily="49" charset="0"/>
              </a:rPr>
              <a:t>{</a:t>
            </a:r>
          </a:p>
          <a:p>
            <a:pPr lvl="1"/>
            <a:r>
              <a:rPr lang="en-US" sz="1600">
                <a:solidFill>
                  <a:schemeClr val="bg1"/>
                </a:solidFill>
                <a:latin typeface="Consolas" panose="020B0609020204030204" pitchFamily="49" charset="0"/>
              </a:rPr>
              <a:t>public static void </a:t>
            </a:r>
            <a:r>
              <a:rPr lang="en-US" sz="1600" err="1">
                <a:solidFill>
                  <a:schemeClr val="bg1"/>
                </a:solidFill>
                <a:latin typeface="Consolas" panose="020B0609020204030204" pitchFamily="49" charset="0"/>
              </a:rPr>
              <a:t>UpdateText</a:t>
            </a:r>
            <a:r>
              <a:rPr lang="en-US" sz="1600">
                <a:solidFill>
                  <a:schemeClr val="bg1"/>
                </a:solidFill>
                <a:latin typeface="Consolas" panose="020B0609020204030204" pitchFamily="49" charset="0"/>
              </a:rPr>
              <a:t>(this </a:t>
            </a:r>
            <a:r>
              <a:rPr lang="en-US" sz="1600" err="1">
                <a:solidFill>
                  <a:schemeClr val="bg1"/>
                </a:solidFill>
                <a:latin typeface="Consolas" panose="020B0609020204030204" pitchFamily="49" charset="0"/>
              </a:rPr>
              <a:t>TextView</a:t>
            </a:r>
            <a:r>
              <a:rPr lang="en-US" sz="1600">
                <a:solidFill>
                  <a:schemeClr val="bg1"/>
                </a:solidFill>
                <a:latin typeface="Consolas" panose="020B0609020204030204" pitchFamily="49" charset="0"/>
              </a:rPr>
              <a:t> </a:t>
            </a:r>
            <a:r>
              <a:rPr lang="en-US" sz="1600" err="1">
                <a:solidFill>
                  <a:schemeClr val="bg1"/>
                </a:solidFill>
                <a:latin typeface="Consolas" panose="020B0609020204030204" pitchFamily="49" charset="0"/>
              </a:rPr>
              <a:t>textView</a:t>
            </a:r>
            <a:r>
              <a:rPr lang="en-US" sz="1600">
                <a:solidFill>
                  <a:schemeClr val="bg1"/>
                </a:solidFill>
                <a:latin typeface="Consolas" panose="020B0609020204030204" pitchFamily="49" charset="0"/>
              </a:rPr>
              <a:t>, </a:t>
            </a:r>
            <a:r>
              <a:rPr lang="en-US" sz="1600" err="1">
                <a:solidFill>
                  <a:schemeClr val="bg1"/>
                </a:solidFill>
                <a:latin typeface="Consolas" panose="020B0609020204030204" pitchFamily="49" charset="0"/>
              </a:rPr>
              <a:t>IText</a:t>
            </a:r>
            <a:r>
              <a:rPr lang="en-US" sz="1600">
                <a:solidFill>
                  <a:schemeClr val="bg1"/>
                </a:solidFill>
                <a:latin typeface="Consolas" panose="020B0609020204030204" pitchFamily="49" charset="0"/>
              </a:rPr>
              <a:t> text)</a:t>
            </a:r>
          </a:p>
          <a:p>
            <a:pPr lvl="1"/>
            <a:r>
              <a:rPr lang="en-US" sz="1600">
                <a:solidFill>
                  <a:schemeClr val="bg1"/>
                </a:solidFill>
                <a:latin typeface="Consolas" panose="020B0609020204030204" pitchFamily="49" charset="0"/>
              </a:rPr>
              <a:t>{</a:t>
            </a:r>
          </a:p>
          <a:p>
            <a:pPr lvl="1"/>
            <a:r>
              <a:rPr lang="en-US" sz="1600">
                <a:solidFill>
                  <a:schemeClr val="bg1"/>
                </a:solidFill>
                <a:latin typeface="Consolas" panose="020B0609020204030204" pitchFamily="49" charset="0"/>
              </a:rPr>
              <a:t>     </a:t>
            </a:r>
            <a:r>
              <a:rPr lang="en-US" sz="1600" err="1">
                <a:solidFill>
                  <a:schemeClr val="bg1"/>
                </a:solidFill>
                <a:latin typeface="Consolas" panose="020B0609020204030204" pitchFamily="49" charset="0"/>
              </a:rPr>
              <a:t>textView.Text</a:t>
            </a:r>
            <a:r>
              <a:rPr lang="en-US" sz="1600">
                <a:solidFill>
                  <a:schemeClr val="bg1"/>
                </a:solidFill>
                <a:latin typeface="Consolas" panose="020B0609020204030204" pitchFamily="49" charset="0"/>
              </a:rPr>
              <a:t> = </a:t>
            </a:r>
            <a:r>
              <a:rPr lang="en-US" sz="1600" err="1">
                <a:solidFill>
                  <a:schemeClr val="bg1"/>
                </a:solidFill>
                <a:latin typeface="Consolas" panose="020B0609020204030204" pitchFamily="49" charset="0"/>
              </a:rPr>
              <a:t>text.Text</a:t>
            </a:r>
            <a:r>
              <a:rPr lang="en-US" sz="1600">
                <a:solidFill>
                  <a:schemeClr val="bg1"/>
                </a:solidFill>
                <a:latin typeface="Consolas" panose="020B0609020204030204" pitchFamily="49" charset="0"/>
              </a:rPr>
              <a:t>;</a:t>
            </a:r>
          </a:p>
          <a:p>
            <a:pPr lvl="1"/>
            <a:r>
              <a:rPr lang="en-US" sz="1600">
                <a:solidFill>
                  <a:schemeClr val="bg1"/>
                </a:solidFill>
                <a:latin typeface="Consolas" panose="020B0609020204030204" pitchFamily="49" charset="0"/>
              </a:rPr>
              <a:t>}</a:t>
            </a:r>
            <a:endParaRPr lang="en-US">
              <a:solidFill>
                <a:schemeClr val="bg1"/>
              </a:solidFill>
            </a:endParaRPr>
          </a:p>
        </p:txBody>
      </p:sp>
      <p:sp>
        <p:nvSpPr>
          <p:cNvPr id="7" name="TextBox 6">
            <a:extLst>
              <a:ext uri="{FF2B5EF4-FFF2-40B4-BE49-F238E27FC236}">
                <a16:creationId xmlns:a16="http://schemas.microsoft.com/office/drawing/2014/main" id="{9A04CFB0-DD89-43C5-92BC-CA58377A5176}"/>
              </a:ext>
            </a:extLst>
          </p:cNvPr>
          <p:cNvSpPr txBox="1"/>
          <p:nvPr/>
        </p:nvSpPr>
        <p:spPr>
          <a:xfrm>
            <a:off x="599985" y="1279574"/>
            <a:ext cx="11018520" cy="1754326"/>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public class </a:t>
            </a:r>
            <a:r>
              <a:rPr lang="en-US" sz="1800" err="1">
                <a:solidFill>
                  <a:schemeClr val="bg1"/>
                </a:solidFill>
                <a:latin typeface="Consolas" panose="020B0609020204030204" pitchFamily="49" charset="0"/>
              </a:rPr>
              <a:t>LabelRenderer</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ViewRenderer</a:t>
            </a:r>
            <a:r>
              <a:rPr lang="en-US" sz="1800">
                <a:solidFill>
                  <a:schemeClr val="bg1"/>
                </a:solidFill>
                <a:latin typeface="Consolas" panose="020B0609020204030204" pitchFamily="49" charset="0"/>
              </a:rPr>
              <a:t>&lt;Label, </a:t>
            </a:r>
            <a:r>
              <a:rPr lang="en-US" sz="1800" err="1">
                <a:solidFill>
                  <a:schemeClr val="bg1"/>
                </a:solidFill>
                <a:latin typeface="Consolas" panose="020B0609020204030204" pitchFamily="49" charset="0"/>
              </a:rPr>
              <a:t>TextView</a:t>
            </a:r>
            <a:r>
              <a:rPr lang="en-US" sz="1800">
                <a:solidFill>
                  <a:schemeClr val="bg1"/>
                </a:solidFill>
                <a:latin typeface="Consolas" panose="020B0609020204030204" pitchFamily="49" charset="0"/>
              </a:rPr>
              <a:t>&gt;</a:t>
            </a:r>
          </a:p>
          <a:p>
            <a:r>
              <a:rPr lang="en-US" sz="1800">
                <a:solidFill>
                  <a:schemeClr val="bg1"/>
                </a:solidFill>
                <a:latin typeface="Consolas" panose="020B0609020204030204" pitchFamily="49" charset="0"/>
              </a:rPr>
              <a:t>{</a:t>
            </a:r>
          </a:p>
          <a:p>
            <a:r>
              <a:rPr lang="en-US" sz="1800">
                <a:solidFill>
                  <a:schemeClr val="bg1"/>
                </a:solidFill>
                <a:latin typeface="Consolas" panose="020B0609020204030204" pitchFamily="49" charset="0"/>
              </a:rPr>
              <a:t>     void </a:t>
            </a:r>
            <a:r>
              <a:rPr lang="en-US" sz="1800" err="1">
                <a:solidFill>
                  <a:schemeClr val="bg1"/>
                </a:solidFill>
                <a:latin typeface="Consolas" panose="020B0609020204030204" pitchFamily="49" charset="0"/>
              </a:rPr>
              <a:t>UpdateText</a:t>
            </a:r>
            <a:r>
              <a:rPr lang="en-US" sz="1800">
                <a:solidFill>
                  <a:schemeClr val="bg1"/>
                </a:solidFill>
                <a:latin typeface="Consolas" panose="020B0609020204030204" pitchFamily="49" charset="0"/>
              </a:rPr>
              <a:t>()</a:t>
            </a:r>
          </a:p>
          <a:p>
            <a:r>
              <a:rPr lang="en-US" sz="1800">
                <a:solidFill>
                  <a:schemeClr val="bg1"/>
                </a:solidFill>
                <a:latin typeface="Consolas" panose="020B0609020204030204" pitchFamily="49" charset="0"/>
              </a:rPr>
              <a:t>     {</a:t>
            </a:r>
          </a:p>
          <a:p>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textView.Text</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text.Text</a:t>
            </a:r>
            <a:r>
              <a:rPr lang="en-US" sz="1800">
                <a:solidFill>
                  <a:schemeClr val="bg1"/>
                </a:solidFill>
                <a:latin typeface="Consolas" panose="020B0609020204030204" pitchFamily="49" charset="0"/>
              </a:rPr>
              <a:t>;</a:t>
            </a:r>
          </a:p>
          <a:p>
            <a:r>
              <a:rPr lang="en-US" sz="1800">
                <a:solidFill>
                  <a:schemeClr val="bg1"/>
                </a:solidFill>
                <a:latin typeface="Consolas" panose="020B0609020204030204" pitchFamily="49" charset="0"/>
              </a:rPr>
              <a:t>     }</a:t>
            </a:r>
            <a:endParaRPr lang="en-US">
              <a:solidFill>
                <a:schemeClr val="bg1"/>
              </a:solidFill>
            </a:endParaRPr>
          </a:p>
        </p:txBody>
      </p:sp>
      <p:cxnSp>
        <p:nvCxnSpPr>
          <p:cNvPr id="9" name="Straight Arrow Connector 8">
            <a:extLst>
              <a:ext uri="{FF2B5EF4-FFF2-40B4-BE49-F238E27FC236}">
                <a16:creationId xmlns:a16="http://schemas.microsoft.com/office/drawing/2014/main" id="{FBE837C0-6CEF-419B-9A31-FF44D1949879}"/>
              </a:ext>
            </a:extLst>
          </p:cNvPr>
          <p:cNvCxnSpPr>
            <a:cxnSpLocks/>
          </p:cNvCxnSpPr>
          <p:nvPr/>
        </p:nvCxnSpPr>
        <p:spPr>
          <a:xfrm>
            <a:off x="3092605" y="2170771"/>
            <a:ext cx="698810" cy="273576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366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1000" fill="hold"/>
                                        <p:tgtEl>
                                          <p:spTgt spid="9"/>
                                        </p:tgtEl>
                                        <p:attrNameLst>
                                          <p:attrName>ppt_w</p:attrName>
                                        </p:attrNameLst>
                                      </p:cBhvr>
                                      <p:tavLst>
                                        <p:tav tm="0">
                                          <p:val>
                                            <p:fltVal val="0"/>
                                          </p:val>
                                        </p:tav>
                                        <p:tav tm="100000">
                                          <p:val>
                                            <p:strVal val="#ppt_w"/>
                                          </p:val>
                                        </p:tav>
                                      </p:tavLst>
                                    </p:anim>
                                    <p:anim calcmode="lin" valueType="num">
                                      <p:cBhvr>
                                        <p:cTn id="12" dur="1000" fill="hold"/>
                                        <p:tgtEl>
                                          <p:spTgt spid="9"/>
                                        </p:tgtEl>
                                        <p:attrNameLst>
                                          <p:attrName>ppt_h</p:attrName>
                                        </p:attrNameLst>
                                      </p:cBhvr>
                                      <p:tavLst>
                                        <p:tav tm="0">
                                          <p:val>
                                            <p:fltVal val="0"/>
                                          </p:val>
                                        </p:tav>
                                        <p:tav tm="100000">
                                          <p:val>
                                            <p:strVal val="#ppt_h"/>
                                          </p:val>
                                        </p:tav>
                                      </p:tavLst>
                                    </p:anim>
                                    <p:anim calcmode="lin" valueType="num">
                                      <p:cBhvr>
                                        <p:cTn id="13" dur="1000" fill="hold"/>
                                        <p:tgtEl>
                                          <p:spTgt spid="9"/>
                                        </p:tgtEl>
                                        <p:attrNameLst>
                                          <p:attrName>style.rotation</p:attrName>
                                        </p:attrNameLst>
                                      </p:cBhvr>
                                      <p:tavLst>
                                        <p:tav tm="0">
                                          <p:val>
                                            <p:fltVal val="90"/>
                                          </p:val>
                                        </p:tav>
                                        <p:tav tm="100000">
                                          <p:val>
                                            <p:fltVal val="0"/>
                                          </p:val>
                                        </p:tav>
                                      </p:tavLst>
                                    </p:anim>
                                    <p:animEffect transition="in" filter="fade">
                                      <p:cBhvr>
                                        <p:cTn id="14" dur="1000"/>
                                        <p:tgtEl>
                                          <p:spTgt spid="9"/>
                                        </p:tgtEl>
                                      </p:cBhvr>
                                    </p:animEffect>
                                  </p:childTnLst>
                                </p:cTn>
                              </p:par>
                              <p:par>
                                <p:cTn id="15" presetID="42"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83A0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918346" y="2038869"/>
            <a:ext cx="6471195" cy="3258393"/>
          </a:xfrm>
        </p:spPr>
        <p:txBody>
          <a:bodyPr/>
          <a:lstStyle/>
          <a:p>
            <a:r>
              <a:rPr lang="en-US" sz="7058">
                <a:solidFill>
                  <a:schemeClr val="tx1"/>
                </a:solidFill>
                <a:cs typeface="Segoe UI Semibold"/>
              </a:rPr>
              <a:t>Let's see how .NET MAUI Handlers work</a:t>
            </a:r>
            <a:endParaRPr lang="en-US" sz="7007">
              <a:solidFill>
                <a:schemeClr val="tx1"/>
              </a:solidFill>
              <a:cs typeface="Segoe UI"/>
            </a:endParaRPr>
          </a:p>
        </p:txBody>
      </p:sp>
      <p:pic>
        <p:nvPicPr>
          <p:cNvPr id="3" name="Graphic 3">
            <a:extLst>
              <a:ext uri="{FF2B5EF4-FFF2-40B4-BE49-F238E27FC236}">
                <a16:creationId xmlns:a16="http://schemas.microsoft.com/office/drawing/2014/main" id="{DD5EC1C8-5714-D143-BEA1-BDD000B114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58888" y="1697262"/>
            <a:ext cx="4942373" cy="3600000"/>
          </a:xfrm>
          <a:prstGeom prst="rect">
            <a:avLst/>
          </a:prstGeom>
        </p:spPr>
      </p:pic>
    </p:spTree>
    <p:extLst>
      <p:ext uri="{BB962C8B-B14F-4D97-AF65-F5344CB8AC3E}">
        <p14:creationId xmlns:p14="http://schemas.microsoft.com/office/powerpoint/2010/main" val="284956705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0CDB-C690-4010-BDAA-B1D2F3E682B0}"/>
              </a:ext>
            </a:extLst>
          </p:cNvPr>
          <p:cNvSpPr>
            <a:spLocks noGrp="1"/>
          </p:cNvSpPr>
          <p:nvPr>
            <p:ph type="title"/>
          </p:nvPr>
        </p:nvSpPr>
        <p:spPr/>
        <p:txBody>
          <a:bodyPr/>
          <a:lstStyle/>
          <a:p>
            <a:r>
              <a:rPr lang="en-US"/>
              <a:t>Xamarin.Forms: Adding Custom Behavior</a:t>
            </a:r>
          </a:p>
        </p:txBody>
      </p:sp>
      <p:sp>
        <p:nvSpPr>
          <p:cNvPr id="3" name="Text Placeholder 2">
            <a:extLst>
              <a:ext uri="{FF2B5EF4-FFF2-40B4-BE49-F238E27FC236}">
                <a16:creationId xmlns:a16="http://schemas.microsoft.com/office/drawing/2014/main" id="{88F2BAFC-28B5-4274-AA09-C95A066F2C3B}"/>
              </a:ext>
            </a:extLst>
          </p:cNvPr>
          <p:cNvSpPr>
            <a:spLocks noGrp="1"/>
          </p:cNvSpPr>
          <p:nvPr>
            <p:ph type="body" sz="quarter" idx="10"/>
          </p:nvPr>
        </p:nvSpPr>
        <p:spPr>
          <a:xfrm>
            <a:off x="5401242" y="1709688"/>
            <a:ext cx="6680120" cy="4819228"/>
          </a:xfrm>
          <a:solidFill>
            <a:schemeClr val="accent6">
              <a:lumMod val="50000"/>
            </a:schemeClr>
          </a:solidFill>
        </p:spPr>
        <p:txBody>
          <a:bodyPr vert="horz" wrap="square" lIns="143428" tIns="89642" rIns="143428" bIns="89642" rtlCol="0">
            <a:spAutoFit/>
          </a:bodyPr>
          <a:lstStyle/>
          <a:p>
            <a:r>
              <a:rPr lang="en-US" sz="1100">
                <a:solidFill>
                  <a:srgbClr val="92D050"/>
                </a:solidFill>
              </a:rPr>
              <a:t>// You need to know to export this renderer and tie it to a core type…</a:t>
            </a:r>
            <a:endParaRPr lang="en-US" sz="1100">
              <a:solidFill>
                <a:schemeClr val="bg1">
                  <a:lumMod val="95000"/>
                </a:schemeClr>
              </a:solidFill>
            </a:endParaRPr>
          </a:p>
          <a:p>
            <a:r>
              <a:rPr lang="en-US" sz="1100">
                <a:solidFill>
                  <a:schemeClr val="bg1">
                    <a:lumMod val="95000"/>
                  </a:schemeClr>
                </a:solidFill>
              </a:rPr>
              <a:t>[assembly: </a:t>
            </a:r>
            <a:r>
              <a:rPr lang="en-US" sz="1100" err="1">
                <a:solidFill>
                  <a:schemeClr val="bg1">
                    <a:lumMod val="95000"/>
                  </a:schemeClr>
                </a:solidFill>
              </a:rPr>
              <a:t>ExportRenderer</a:t>
            </a:r>
            <a:r>
              <a:rPr lang="en-US" sz="1100">
                <a:solidFill>
                  <a:schemeClr val="bg1">
                    <a:lumMod val="95000"/>
                  </a:schemeClr>
                </a:solidFill>
              </a:rPr>
              <a:t> (</a:t>
            </a:r>
            <a:r>
              <a:rPr lang="en-US" sz="1100" err="1">
                <a:solidFill>
                  <a:schemeClr val="bg1">
                    <a:lumMod val="95000"/>
                  </a:schemeClr>
                </a:solidFill>
              </a:rPr>
              <a:t>typeof</a:t>
            </a:r>
            <a:r>
              <a:rPr lang="en-US" sz="1100">
                <a:solidFill>
                  <a:schemeClr val="bg1">
                    <a:lumMod val="95000"/>
                  </a:schemeClr>
                </a:solidFill>
              </a:rPr>
              <a:t>(</a:t>
            </a:r>
            <a:r>
              <a:rPr lang="en-US" sz="1100" err="1">
                <a:solidFill>
                  <a:schemeClr val="bg1">
                    <a:lumMod val="95000"/>
                  </a:schemeClr>
                </a:solidFill>
              </a:rPr>
              <a:t>MyEntry</a:t>
            </a:r>
            <a:r>
              <a:rPr lang="en-US" sz="1100">
                <a:solidFill>
                  <a:schemeClr val="bg1">
                    <a:lumMod val="95000"/>
                  </a:schemeClr>
                </a:solidFill>
              </a:rPr>
              <a:t>), </a:t>
            </a:r>
            <a:r>
              <a:rPr lang="en-US" sz="1100" err="1">
                <a:solidFill>
                  <a:schemeClr val="bg1">
                    <a:lumMod val="95000"/>
                  </a:schemeClr>
                </a:solidFill>
              </a:rPr>
              <a:t>typeof</a:t>
            </a:r>
            <a:r>
              <a:rPr lang="en-US" sz="1100">
                <a:solidFill>
                  <a:schemeClr val="bg1">
                    <a:lumMod val="95000"/>
                  </a:schemeClr>
                </a:solidFill>
              </a:rPr>
              <a:t>(</a:t>
            </a:r>
            <a:r>
              <a:rPr lang="en-US" sz="1100" err="1">
                <a:solidFill>
                  <a:schemeClr val="bg1">
                    <a:lumMod val="95000"/>
                  </a:schemeClr>
                </a:solidFill>
              </a:rPr>
              <a:t>MyEntryRenderer</a:t>
            </a:r>
            <a:r>
              <a:rPr lang="en-US" sz="1100">
                <a:solidFill>
                  <a:schemeClr val="bg1">
                    <a:lumMod val="95000"/>
                  </a:schemeClr>
                </a:solidFill>
              </a:rPr>
              <a:t>))]</a:t>
            </a:r>
          </a:p>
          <a:p>
            <a:r>
              <a:rPr lang="en-US" sz="1100">
                <a:solidFill>
                  <a:schemeClr val="bg1">
                    <a:lumMod val="95000"/>
                  </a:schemeClr>
                </a:solidFill>
              </a:rPr>
              <a:t>namespace </a:t>
            </a:r>
            <a:r>
              <a:rPr lang="en-US" sz="1100" err="1">
                <a:solidFill>
                  <a:schemeClr val="bg1">
                    <a:lumMod val="95000"/>
                  </a:schemeClr>
                </a:solidFill>
              </a:rPr>
              <a:t>CustomRenderer.iOS</a:t>
            </a:r>
            <a:endParaRPr lang="en-US" sz="1100">
              <a:solidFill>
                <a:schemeClr val="bg1">
                  <a:lumMod val="95000"/>
                </a:schemeClr>
              </a:solidFill>
            </a:endParaRPr>
          </a:p>
          <a:p>
            <a:r>
              <a:rPr lang="en-US" sz="1100">
                <a:solidFill>
                  <a:schemeClr val="bg1">
                    <a:lumMod val="95000"/>
                  </a:schemeClr>
                </a:solidFill>
              </a:rPr>
              <a:t>{</a:t>
            </a:r>
          </a:p>
          <a:p>
            <a:r>
              <a:rPr lang="en-US" sz="1100">
                <a:solidFill>
                  <a:schemeClr val="bg1">
                    <a:lumMod val="95000"/>
                  </a:schemeClr>
                </a:solidFill>
              </a:rPr>
              <a:t>    </a:t>
            </a:r>
            <a:r>
              <a:rPr lang="en-US" sz="1100">
                <a:solidFill>
                  <a:srgbClr val="92D050"/>
                </a:solidFill>
              </a:rPr>
              <a:t>// You need to know what type to inherit from…</a:t>
            </a:r>
            <a:endParaRPr lang="en-US" sz="1100">
              <a:solidFill>
                <a:schemeClr val="bg1">
                  <a:lumMod val="95000"/>
                </a:schemeClr>
              </a:solidFill>
            </a:endParaRPr>
          </a:p>
          <a:p>
            <a:r>
              <a:rPr lang="en-US" sz="1100">
                <a:solidFill>
                  <a:schemeClr val="bg1">
                    <a:lumMod val="95000"/>
                  </a:schemeClr>
                </a:solidFill>
              </a:rPr>
              <a:t>    public class </a:t>
            </a:r>
            <a:r>
              <a:rPr lang="en-US" sz="1100" err="1">
                <a:solidFill>
                  <a:schemeClr val="bg1">
                    <a:lumMod val="95000"/>
                  </a:schemeClr>
                </a:solidFill>
              </a:rPr>
              <a:t>MyEntryRenderer</a:t>
            </a:r>
            <a:r>
              <a:rPr lang="en-US" sz="1100">
                <a:solidFill>
                  <a:schemeClr val="bg1">
                    <a:lumMod val="95000"/>
                  </a:schemeClr>
                </a:solidFill>
              </a:rPr>
              <a:t> : </a:t>
            </a:r>
            <a:r>
              <a:rPr lang="en-US" sz="1100" err="1">
                <a:solidFill>
                  <a:schemeClr val="bg1">
                    <a:lumMod val="95000"/>
                  </a:schemeClr>
                </a:solidFill>
              </a:rPr>
              <a:t>EntryRenderer</a:t>
            </a:r>
            <a:endParaRPr lang="en-US" sz="1100">
              <a:solidFill>
                <a:schemeClr val="bg1">
                  <a:lumMod val="95000"/>
                </a:schemeClr>
              </a:solidFill>
            </a:endParaRPr>
          </a:p>
          <a:p>
            <a:r>
              <a:rPr lang="en-US" sz="1100">
                <a:solidFill>
                  <a:schemeClr val="bg1">
                    <a:lumMod val="95000"/>
                  </a:schemeClr>
                </a:solidFill>
              </a:rPr>
              <a:t>    {</a:t>
            </a:r>
          </a:p>
          <a:p>
            <a:r>
              <a:rPr lang="en-US" sz="1100">
                <a:solidFill>
                  <a:schemeClr val="bg1">
                    <a:lumMod val="95000"/>
                  </a:schemeClr>
                </a:solidFill>
              </a:rPr>
              <a:t>        </a:t>
            </a:r>
            <a:r>
              <a:rPr lang="en-US" sz="1100">
                <a:solidFill>
                  <a:srgbClr val="92D050"/>
                </a:solidFill>
              </a:rPr>
              <a:t>// You need to know what method to override…</a:t>
            </a:r>
            <a:endParaRPr lang="en-US" sz="1100">
              <a:solidFill>
                <a:schemeClr val="bg1">
                  <a:lumMod val="95000"/>
                </a:schemeClr>
              </a:solidFill>
            </a:endParaRPr>
          </a:p>
          <a:p>
            <a:r>
              <a:rPr lang="en-US" sz="1100">
                <a:solidFill>
                  <a:schemeClr val="bg1">
                    <a:lumMod val="95000"/>
                  </a:schemeClr>
                </a:solidFill>
              </a:rPr>
              <a:t>        protected override void </a:t>
            </a:r>
            <a:r>
              <a:rPr lang="en-US" sz="1100" err="1">
                <a:solidFill>
                  <a:schemeClr val="bg1">
                    <a:lumMod val="95000"/>
                  </a:schemeClr>
                </a:solidFill>
              </a:rPr>
              <a:t>OnElementChanged</a:t>
            </a:r>
            <a:r>
              <a:rPr lang="en-US" sz="1100">
                <a:solidFill>
                  <a:schemeClr val="bg1">
                    <a:lumMod val="95000"/>
                  </a:schemeClr>
                </a:solidFill>
              </a:rPr>
              <a:t> (</a:t>
            </a:r>
            <a:r>
              <a:rPr lang="en-US" sz="1100" err="1">
                <a:solidFill>
                  <a:schemeClr val="bg1">
                    <a:lumMod val="95000"/>
                  </a:schemeClr>
                </a:solidFill>
              </a:rPr>
              <a:t>ElementChangedEventArgs</a:t>
            </a:r>
            <a:r>
              <a:rPr lang="en-US" sz="1100">
                <a:solidFill>
                  <a:schemeClr val="bg1">
                    <a:lumMod val="95000"/>
                  </a:schemeClr>
                </a:solidFill>
              </a:rPr>
              <a:t>&lt;Entry&gt; e)</a:t>
            </a:r>
          </a:p>
          <a:p>
            <a:r>
              <a:rPr lang="en-US" sz="1100">
                <a:solidFill>
                  <a:schemeClr val="bg1">
                    <a:lumMod val="95000"/>
                  </a:schemeClr>
                </a:solidFill>
              </a:rPr>
              <a:t>        {</a:t>
            </a:r>
          </a:p>
          <a:p>
            <a:r>
              <a:rPr lang="en-US" sz="1100">
                <a:solidFill>
                  <a:schemeClr val="bg1">
                    <a:lumMod val="95000"/>
                  </a:schemeClr>
                </a:solidFill>
              </a:rPr>
              <a:t>	 </a:t>
            </a:r>
            <a:r>
              <a:rPr lang="en-US" sz="1100">
                <a:solidFill>
                  <a:srgbClr val="92D050"/>
                </a:solidFill>
              </a:rPr>
              <a:t>// You need to know when to do your work (before? after?)</a:t>
            </a:r>
            <a:endParaRPr lang="en-US" sz="1100">
              <a:solidFill>
                <a:schemeClr val="bg1">
                  <a:lumMod val="95000"/>
                </a:schemeClr>
              </a:solidFill>
            </a:endParaRPr>
          </a:p>
          <a:p>
            <a:r>
              <a:rPr lang="en-US" sz="1100">
                <a:solidFill>
                  <a:schemeClr val="bg1">
                    <a:lumMod val="95000"/>
                  </a:schemeClr>
                </a:solidFill>
              </a:rPr>
              <a:t>            </a:t>
            </a:r>
            <a:r>
              <a:rPr lang="en-US" sz="1100" err="1">
                <a:solidFill>
                  <a:schemeClr val="bg1">
                    <a:lumMod val="95000"/>
                  </a:schemeClr>
                </a:solidFill>
              </a:rPr>
              <a:t>base.OnElementChanged</a:t>
            </a:r>
            <a:r>
              <a:rPr lang="en-US" sz="1100">
                <a:solidFill>
                  <a:schemeClr val="bg1">
                    <a:lumMod val="95000"/>
                  </a:schemeClr>
                </a:solidFill>
              </a:rPr>
              <a:t> (e);</a:t>
            </a:r>
          </a:p>
          <a:p>
            <a:r>
              <a:rPr lang="en-US" sz="1100">
                <a:solidFill>
                  <a:schemeClr val="bg1">
                    <a:lumMod val="95000"/>
                  </a:schemeClr>
                </a:solidFill>
              </a:rPr>
              <a:t>	</a:t>
            </a:r>
          </a:p>
          <a:p>
            <a:r>
              <a:rPr lang="en-US" sz="1100">
                <a:solidFill>
                  <a:schemeClr val="bg1">
                    <a:lumMod val="95000"/>
                  </a:schemeClr>
                </a:solidFill>
              </a:rPr>
              <a:t>	 </a:t>
            </a:r>
            <a:r>
              <a:rPr lang="en-US" sz="1100">
                <a:solidFill>
                  <a:srgbClr val="92D050"/>
                </a:solidFill>
              </a:rPr>
              <a:t>// You need to know that we call the native view “Control”</a:t>
            </a:r>
          </a:p>
          <a:p>
            <a:r>
              <a:rPr lang="en-US" sz="1100">
                <a:solidFill>
                  <a:srgbClr val="92D050"/>
                </a:solidFill>
              </a:rPr>
              <a:t>            // Spoiler alert: this varies from platform to platform and</a:t>
            </a:r>
          </a:p>
          <a:p>
            <a:r>
              <a:rPr lang="en-US" sz="1100">
                <a:solidFill>
                  <a:srgbClr val="92D050"/>
                </a:solidFill>
              </a:rPr>
              <a:t>            // sometimes it even varies from renderer to renderer!</a:t>
            </a:r>
          </a:p>
          <a:p>
            <a:r>
              <a:rPr lang="en-US" sz="1100">
                <a:solidFill>
                  <a:schemeClr val="bg1">
                    <a:lumMod val="95000"/>
                  </a:schemeClr>
                </a:solidFill>
              </a:rPr>
              <a:t>            if (Control != null) {</a:t>
            </a:r>
          </a:p>
          <a:p>
            <a:r>
              <a:rPr lang="en-US" sz="1100">
                <a:solidFill>
                  <a:schemeClr val="bg1">
                    <a:lumMod val="95000"/>
                  </a:schemeClr>
                </a:solidFill>
              </a:rPr>
              <a:t>                </a:t>
            </a:r>
            <a:r>
              <a:rPr lang="en-US" sz="1100">
                <a:solidFill>
                  <a:srgbClr val="92D050"/>
                </a:solidFill>
              </a:rPr>
              <a:t>// Finally! We can change the color!</a:t>
            </a:r>
          </a:p>
          <a:p>
            <a:r>
              <a:rPr lang="en-US" sz="1100">
                <a:solidFill>
                  <a:schemeClr val="bg1">
                    <a:lumMod val="95000"/>
                  </a:schemeClr>
                </a:solidFill>
              </a:rPr>
              <a:t>                </a:t>
            </a:r>
            <a:r>
              <a:rPr lang="en-US" sz="1100" err="1">
                <a:solidFill>
                  <a:schemeClr val="accent4">
                    <a:lumMod val="20000"/>
                    <a:lumOff val="80000"/>
                  </a:schemeClr>
                </a:solidFill>
              </a:rPr>
              <a:t>Control.BackgroundColor</a:t>
            </a:r>
            <a:r>
              <a:rPr lang="en-US" sz="1100">
                <a:solidFill>
                  <a:schemeClr val="accent4">
                    <a:lumMod val="20000"/>
                    <a:lumOff val="80000"/>
                  </a:schemeClr>
                </a:solidFill>
              </a:rPr>
              <a:t> = </a:t>
            </a:r>
            <a:r>
              <a:rPr lang="en-US" sz="1100" err="1">
                <a:solidFill>
                  <a:schemeClr val="accent4">
                    <a:lumMod val="20000"/>
                    <a:lumOff val="80000"/>
                  </a:schemeClr>
                </a:solidFill>
              </a:rPr>
              <a:t>UIColor.FromRGB</a:t>
            </a:r>
            <a:r>
              <a:rPr lang="en-US" sz="1100">
                <a:solidFill>
                  <a:schemeClr val="accent4">
                    <a:lumMod val="20000"/>
                    <a:lumOff val="80000"/>
                  </a:schemeClr>
                </a:solidFill>
              </a:rPr>
              <a:t> (204, 153, 255);</a:t>
            </a:r>
          </a:p>
          <a:p>
            <a:r>
              <a:rPr lang="en-US" sz="1100">
                <a:solidFill>
                  <a:schemeClr val="bg1">
                    <a:lumMod val="95000"/>
                  </a:schemeClr>
                </a:solidFill>
              </a:rPr>
              <a:t>            }</a:t>
            </a:r>
          </a:p>
          <a:p>
            <a:r>
              <a:rPr lang="en-US" sz="1100">
                <a:solidFill>
                  <a:schemeClr val="bg1">
                    <a:lumMod val="95000"/>
                  </a:schemeClr>
                </a:solidFill>
              </a:rPr>
              <a:t>        }</a:t>
            </a:r>
          </a:p>
          <a:p>
            <a:r>
              <a:rPr lang="en-US" sz="1100">
                <a:solidFill>
                  <a:schemeClr val="bg1">
                    <a:lumMod val="95000"/>
                  </a:schemeClr>
                </a:solidFill>
              </a:rPr>
              <a:t>    }</a:t>
            </a:r>
          </a:p>
          <a:p>
            <a:r>
              <a:rPr lang="en-US" sz="1100">
                <a:solidFill>
                  <a:schemeClr val="bg1">
                    <a:lumMod val="95000"/>
                  </a:schemeClr>
                </a:solidFill>
              </a:rPr>
              <a:t>}</a:t>
            </a:r>
            <a:endParaRPr lang="en-US" sz="1176">
              <a:solidFill>
                <a:schemeClr val="bg1">
                  <a:lumMod val="95000"/>
                </a:schemeClr>
              </a:solidFill>
            </a:endParaRPr>
          </a:p>
        </p:txBody>
      </p:sp>
      <p:sp>
        <p:nvSpPr>
          <p:cNvPr id="5" name="Text Placeholder 2">
            <a:extLst>
              <a:ext uri="{FF2B5EF4-FFF2-40B4-BE49-F238E27FC236}">
                <a16:creationId xmlns:a16="http://schemas.microsoft.com/office/drawing/2014/main" id="{96EBFBD1-ADD4-4040-BA2C-288F7E2F6875}"/>
              </a:ext>
            </a:extLst>
          </p:cNvPr>
          <p:cNvSpPr txBox="1">
            <a:spLocks/>
          </p:cNvSpPr>
          <p:nvPr/>
        </p:nvSpPr>
        <p:spPr>
          <a:xfrm>
            <a:off x="73345" y="1709687"/>
            <a:ext cx="5230445" cy="742246"/>
          </a:xfrm>
          <a:prstGeom prst="rect">
            <a:avLst/>
          </a:prstGeom>
          <a:solidFill>
            <a:schemeClr val="accent6">
              <a:lumMod val="50000"/>
            </a:schemeClr>
          </a:solidFill>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176">
                <a:solidFill>
                  <a:schemeClr val="bg1">
                    <a:lumMod val="95000"/>
                  </a:schemeClr>
                </a:solidFill>
              </a:rPr>
              <a:t>public class </a:t>
            </a:r>
            <a:r>
              <a:rPr lang="en-US" sz="1176" err="1">
                <a:solidFill>
                  <a:schemeClr val="bg1">
                    <a:lumMod val="95000"/>
                  </a:schemeClr>
                </a:solidFill>
              </a:rPr>
              <a:t>MyEntry</a:t>
            </a:r>
            <a:r>
              <a:rPr lang="en-US" sz="1176">
                <a:solidFill>
                  <a:schemeClr val="bg1">
                    <a:lumMod val="95000"/>
                  </a:schemeClr>
                </a:solidFill>
              </a:rPr>
              <a:t> : Entry</a:t>
            </a:r>
          </a:p>
          <a:p>
            <a:r>
              <a:rPr lang="en-US" sz="1176">
                <a:solidFill>
                  <a:schemeClr val="bg1">
                    <a:lumMod val="95000"/>
                  </a:schemeClr>
                </a:solidFill>
              </a:rPr>
              <a:t>{</a:t>
            </a:r>
          </a:p>
          <a:p>
            <a:r>
              <a:rPr lang="en-US" sz="1176">
                <a:solidFill>
                  <a:schemeClr val="bg1">
                    <a:lumMod val="95000"/>
                  </a:schemeClr>
                </a:solidFill>
              </a:rPr>
              <a:t>}</a:t>
            </a:r>
          </a:p>
        </p:txBody>
      </p:sp>
      <p:sp>
        <p:nvSpPr>
          <p:cNvPr id="6" name="TextBox 5">
            <a:extLst>
              <a:ext uri="{FF2B5EF4-FFF2-40B4-BE49-F238E27FC236}">
                <a16:creationId xmlns:a16="http://schemas.microsoft.com/office/drawing/2014/main" id="{40674032-D38D-43DF-A937-7A2A1DD0D534}"/>
              </a:ext>
            </a:extLst>
          </p:cNvPr>
          <p:cNvSpPr txBox="1"/>
          <p:nvPr/>
        </p:nvSpPr>
        <p:spPr>
          <a:xfrm>
            <a:off x="1" y="1165045"/>
            <a:ext cx="2978575" cy="615522"/>
          </a:xfrm>
          <a:prstGeom prst="rect">
            <a:avLst/>
          </a:prstGeom>
          <a:noFill/>
        </p:spPr>
        <p:txBody>
          <a:bodyPr wrap="square" lIns="179285" tIns="143428" rIns="179285" bIns="143428" rtlCol="0">
            <a:spAutoFit/>
          </a:bodyPr>
          <a:lstStyle/>
          <a:p>
            <a:pPr>
              <a:lnSpc>
                <a:spcPct val="90000"/>
              </a:lnSpc>
              <a:spcAft>
                <a:spcPts val="588"/>
              </a:spcAft>
            </a:pPr>
            <a:r>
              <a:rPr lang="en-US" sz="2353">
                <a:gradFill>
                  <a:gsLst>
                    <a:gs pos="2917">
                      <a:schemeClr val="tx1"/>
                    </a:gs>
                    <a:gs pos="30000">
                      <a:schemeClr val="tx1"/>
                    </a:gs>
                  </a:gsLst>
                  <a:lin ang="5400000" scaled="0"/>
                </a:gradFill>
              </a:rPr>
              <a:t>Core project</a:t>
            </a:r>
          </a:p>
        </p:txBody>
      </p:sp>
      <p:sp>
        <p:nvSpPr>
          <p:cNvPr id="8" name="TextBox 7">
            <a:extLst>
              <a:ext uri="{FF2B5EF4-FFF2-40B4-BE49-F238E27FC236}">
                <a16:creationId xmlns:a16="http://schemas.microsoft.com/office/drawing/2014/main" id="{687BBDF2-73BF-499D-A38B-A5027A6FFA5B}"/>
              </a:ext>
            </a:extLst>
          </p:cNvPr>
          <p:cNvSpPr txBox="1"/>
          <p:nvPr/>
        </p:nvSpPr>
        <p:spPr>
          <a:xfrm>
            <a:off x="5303790" y="1189494"/>
            <a:ext cx="4585406" cy="615522"/>
          </a:xfrm>
          <a:prstGeom prst="rect">
            <a:avLst/>
          </a:prstGeom>
          <a:noFill/>
        </p:spPr>
        <p:txBody>
          <a:bodyPr wrap="square" lIns="179285" tIns="143428" rIns="179285" bIns="143428" rtlCol="0">
            <a:spAutoFit/>
          </a:bodyPr>
          <a:lstStyle/>
          <a:p>
            <a:pPr>
              <a:lnSpc>
                <a:spcPct val="90000"/>
              </a:lnSpc>
              <a:spcAft>
                <a:spcPts val="588"/>
              </a:spcAft>
            </a:pPr>
            <a:r>
              <a:rPr lang="en-US" sz="2353">
                <a:gradFill>
                  <a:gsLst>
                    <a:gs pos="2917">
                      <a:schemeClr val="tx1"/>
                    </a:gs>
                    <a:gs pos="30000">
                      <a:schemeClr val="tx1"/>
                    </a:gs>
                  </a:gsLst>
                  <a:lin ang="5400000" scaled="0"/>
                </a:gradFill>
              </a:rPr>
              <a:t>Every platform project…</a:t>
            </a:r>
          </a:p>
        </p:txBody>
      </p:sp>
    </p:spTree>
    <p:extLst>
      <p:ext uri="{BB962C8B-B14F-4D97-AF65-F5344CB8AC3E}">
        <p14:creationId xmlns:p14="http://schemas.microsoft.com/office/powerpoint/2010/main" val="632800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0CDB-C690-4010-BDAA-B1D2F3E682B0}"/>
              </a:ext>
            </a:extLst>
          </p:cNvPr>
          <p:cNvSpPr>
            <a:spLocks noGrp="1"/>
          </p:cNvSpPr>
          <p:nvPr>
            <p:ph type="title"/>
          </p:nvPr>
        </p:nvSpPr>
        <p:spPr/>
        <p:txBody>
          <a:bodyPr/>
          <a:lstStyle/>
          <a:p>
            <a:r>
              <a:rPr lang="en-US"/>
              <a:t>Maui: Adding Custom Behavior</a:t>
            </a:r>
          </a:p>
        </p:txBody>
      </p:sp>
      <p:sp>
        <p:nvSpPr>
          <p:cNvPr id="3" name="Text Placeholder 2">
            <a:extLst>
              <a:ext uri="{FF2B5EF4-FFF2-40B4-BE49-F238E27FC236}">
                <a16:creationId xmlns:a16="http://schemas.microsoft.com/office/drawing/2014/main" id="{88F2BAFC-28B5-4274-AA09-C95A066F2C3B}"/>
              </a:ext>
            </a:extLst>
          </p:cNvPr>
          <p:cNvSpPr>
            <a:spLocks noGrp="1"/>
          </p:cNvSpPr>
          <p:nvPr>
            <p:ph type="body" sz="quarter" idx="10"/>
          </p:nvPr>
        </p:nvSpPr>
        <p:spPr>
          <a:xfrm>
            <a:off x="5401242" y="1709688"/>
            <a:ext cx="6680120" cy="4052864"/>
          </a:xfrm>
          <a:solidFill>
            <a:schemeClr val="accent6">
              <a:lumMod val="50000"/>
            </a:schemeClr>
          </a:solidFill>
        </p:spPr>
        <p:txBody>
          <a:bodyPr vert="horz" wrap="square" lIns="143428" tIns="89642" rIns="143428" bIns="89642" rtlCol="0">
            <a:spAutoFit/>
          </a:bodyPr>
          <a:lstStyle/>
          <a:p>
            <a:r>
              <a:rPr lang="en-US" sz="1176">
                <a:solidFill>
                  <a:srgbClr val="92D050"/>
                </a:solidFill>
              </a:rPr>
              <a:t>// You don’t need to register a new renderer.</a:t>
            </a:r>
          </a:p>
          <a:p>
            <a:r>
              <a:rPr lang="en-US" sz="1176">
                <a:solidFill>
                  <a:schemeClr val="bg1">
                    <a:lumMod val="95000"/>
                  </a:schemeClr>
                </a:solidFill>
              </a:rPr>
              <a:t>public partial class </a:t>
            </a:r>
            <a:r>
              <a:rPr lang="en-US" sz="1176" err="1">
                <a:solidFill>
                  <a:schemeClr val="bg1">
                    <a:lumMod val="95000"/>
                  </a:schemeClr>
                </a:solidFill>
              </a:rPr>
              <a:t>EntryRenderer</a:t>
            </a:r>
            <a:endParaRPr lang="en-US" sz="1176">
              <a:solidFill>
                <a:schemeClr val="bg1">
                  <a:lumMod val="95000"/>
                </a:schemeClr>
              </a:solidFill>
            </a:endParaRPr>
          </a:p>
          <a:p>
            <a:r>
              <a:rPr lang="en-US" sz="1176">
                <a:solidFill>
                  <a:schemeClr val="bg1">
                    <a:lumMod val="95000"/>
                  </a:schemeClr>
                </a:solidFill>
              </a:rPr>
              <a:t>{</a:t>
            </a:r>
          </a:p>
          <a:p>
            <a:r>
              <a:rPr lang="en-US" sz="1176">
                <a:solidFill>
                  <a:schemeClr val="bg1">
                    <a:lumMod val="95000"/>
                  </a:schemeClr>
                </a:solidFill>
              </a:rPr>
              <a:t>     </a:t>
            </a:r>
            <a:r>
              <a:rPr lang="en-US" sz="1176">
                <a:solidFill>
                  <a:srgbClr val="92D050"/>
                </a:solidFill>
              </a:rPr>
              <a:t>// You know what method to call because you named it!</a:t>
            </a:r>
          </a:p>
          <a:p>
            <a:r>
              <a:rPr lang="en-US" sz="1176">
                <a:solidFill>
                  <a:schemeClr val="bg1">
                    <a:lumMod val="95000"/>
                  </a:schemeClr>
                </a:solidFill>
              </a:rPr>
              <a:t>   public static void </a:t>
            </a:r>
            <a:r>
              <a:rPr lang="en-US" sz="1176" err="1">
                <a:solidFill>
                  <a:schemeClr val="bg1">
                    <a:lumMod val="95000"/>
                  </a:schemeClr>
                </a:solidFill>
              </a:rPr>
              <a:t>MapBackgroundColor</a:t>
            </a:r>
            <a:r>
              <a:rPr lang="en-US" sz="1176">
                <a:solidFill>
                  <a:schemeClr val="bg1">
                    <a:lumMod val="95000"/>
                  </a:schemeClr>
                </a:solidFill>
              </a:rPr>
              <a:t> (</a:t>
            </a:r>
            <a:r>
              <a:rPr lang="en-US" sz="1176" err="1">
                <a:solidFill>
                  <a:schemeClr val="bg1">
                    <a:lumMod val="95000"/>
                  </a:schemeClr>
                </a:solidFill>
              </a:rPr>
              <a:t>IViewRenderer</a:t>
            </a:r>
            <a:r>
              <a:rPr lang="en-US" sz="1176">
                <a:solidFill>
                  <a:schemeClr val="bg1">
                    <a:lumMod val="95000"/>
                  </a:schemeClr>
                </a:solidFill>
              </a:rPr>
              <a:t> renderer, </a:t>
            </a:r>
            <a:r>
              <a:rPr lang="en-US" sz="1176" err="1">
                <a:solidFill>
                  <a:schemeClr val="bg1">
                    <a:lumMod val="95000"/>
                  </a:schemeClr>
                </a:solidFill>
              </a:rPr>
              <a:t>IView</a:t>
            </a:r>
            <a:r>
              <a:rPr lang="en-US" sz="1176">
                <a:solidFill>
                  <a:schemeClr val="bg1">
                    <a:lumMod val="95000"/>
                  </a:schemeClr>
                </a:solidFill>
              </a:rPr>
              <a:t> view)</a:t>
            </a:r>
          </a:p>
          <a:p>
            <a:r>
              <a:rPr lang="en-US" sz="1176">
                <a:solidFill>
                  <a:schemeClr val="bg1">
                    <a:lumMod val="95000"/>
                  </a:schemeClr>
                </a:solidFill>
              </a:rPr>
              <a:t>     {</a:t>
            </a:r>
          </a:p>
          <a:p>
            <a:r>
              <a:rPr lang="en-US" sz="1176">
                <a:solidFill>
                  <a:srgbClr val="92D050"/>
                </a:solidFill>
              </a:rPr>
              <a:t>        // You don’t need to call any base methods here or worry about order.</a:t>
            </a:r>
          </a:p>
          <a:p>
            <a:r>
              <a:rPr lang="en-US" sz="1176">
                <a:solidFill>
                  <a:schemeClr val="bg1">
                    <a:lumMod val="95000"/>
                  </a:schemeClr>
                </a:solidFill>
              </a:rPr>
              <a:t>   </a:t>
            </a:r>
          </a:p>
          <a:p>
            <a:r>
              <a:rPr lang="en-US" sz="1176">
                <a:solidFill>
                  <a:srgbClr val="92D050"/>
                </a:solidFill>
              </a:rPr>
              <a:t>        // Every renderer is consistent; you know where the native view is.</a:t>
            </a:r>
          </a:p>
          <a:p>
            <a:r>
              <a:rPr lang="en-US" sz="1176">
                <a:solidFill>
                  <a:schemeClr val="bg1">
                    <a:lumMod val="95000"/>
                  </a:schemeClr>
                </a:solidFill>
              </a:rPr>
              <a:t>          var </a:t>
            </a:r>
            <a:r>
              <a:rPr lang="en-US" sz="1176" err="1">
                <a:solidFill>
                  <a:schemeClr val="bg1">
                    <a:lumMod val="95000"/>
                  </a:schemeClr>
                </a:solidFill>
              </a:rPr>
              <a:t>nativeView</a:t>
            </a:r>
            <a:r>
              <a:rPr lang="en-US" sz="1176">
                <a:solidFill>
                  <a:schemeClr val="bg1">
                    <a:lumMod val="95000"/>
                  </a:schemeClr>
                </a:solidFill>
              </a:rPr>
              <a:t> = (</a:t>
            </a:r>
            <a:r>
              <a:rPr lang="en-US" sz="1176" err="1">
                <a:solidFill>
                  <a:schemeClr val="bg1">
                    <a:lumMod val="95000"/>
                  </a:schemeClr>
                </a:solidFill>
              </a:rPr>
              <a:t>NativeView</a:t>
            </a:r>
            <a:r>
              <a:rPr lang="en-US" sz="1176">
                <a:solidFill>
                  <a:schemeClr val="bg1">
                    <a:lumMod val="95000"/>
                  </a:schemeClr>
                </a:solidFill>
              </a:rPr>
              <a:t>)</a:t>
            </a:r>
            <a:r>
              <a:rPr lang="en-US" sz="1176" err="1">
                <a:solidFill>
                  <a:schemeClr val="bg1">
                    <a:lumMod val="95000"/>
                  </a:schemeClr>
                </a:solidFill>
              </a:rPr>
              <a:t>renderer.NativeView</a:t>
            </a:r>
            <a:r>
              <a:rPr lang="en-US" sz="1176">
                <a:solidFill>
                  <a:schemeClr val="bg1">
                    <a:lumMod val="95000"/>
                  </a:schemeClr>
                </a:solidFill>
              </a:rPr>
              <a:t>;</a:t>
            </a:r>
          </a:p>
          <a:p>
            <a:r>
              <a:rPr lang="en-US" sz="1176">
                <a:solidFill>
                  <a:schemeClr val="bg1">
                    <a:lumMod val="95000"/>
                  </a:schemeClr>
                </a:solidFill>
              </a:rPr>
              <a:t>          var color = </a:t>
            </a:r>
            <a:r>
              <a:rPr lang="en-US" sz="1176" err="1">
                <a:solidFill>
                  <a:schemeClr val="bg1">
                    <a:lumMod val="95000"/>
                  </a:schemeClr>
                </a:solidFill>
              </a:rPr>
              <a:t>view.BackgroundColor</a:t>
            </a:r>
            <a:r>
              <a:rPr lang="en-US" sz="1176">
                <a:solidFill>
                  <a:schemeClr val="bg1">
                    <a:lumMod val="95000"/>
                  </a:schemeClr>
                </a:solidFill>
              </a:rPr>
              <a:t>;</a:t>
            </a:r>
          </a:p>
          <a:p>
            <a:endParaRPr lang="en-US" sz="1176">
              <a:solidFill>
                <a:schemeClr val="bg1">
                  <a:lumMod val="95000"/>
                </a:schemeClr>
              </a:solidFill>
            </a:endParaRPr>
          </a:p>
          <a:p>
            <a:r>
              <a:rPr lang="en-US" sz="1176">
                <a:solidFill>
                  <a:schemeClr val="bg1">
                    <a:lumMod val="95000"/>
                  </a:schemeClr>
                </a:solidFill>
              </a:rPr>
              <a:t>          if (color != null) {</a:t>
            </a:r>
          </a:p>
          <a:p>
            <a:r>
              <a:rPr lang="en-US" sz="1176">
                <a:solidFill>
                  <a:schemeClr val="bg1">
                    <a:lumMod val="95000"/>
                  </a:schemeClr>
                </a:solidFill>
              </a:rPr>
              <a:t>            </a:t>
            </a:r>
            <a:r>
              <a:rPr lang="en-US" sz="1176">
                <a:solidFill>
                  <a:srgbClr val="92D050"/>
                </a:solidFill>
              </a:rPr>
              <a:t>// Phew! That was easy!</a:t>
            </a:r>
            <a:r>
              <a:rPr lang="en-US" sz="1176">
                <a:solidFill>
                  <a:schemeClr val="bg1">
                    <a:lumMod val="95000"/>
                  </a:schemeClr>
                </a:solidFill>
              </a:rPr>
              <a:t>	        </a:t>
            </a:r>
          </a:p>
          <a:p>
            <a:r>
              <a:rPr lang="en-US" sz="1176">
                <a:solidFill>
                  <a:schemeClr val="bg1">
                    <a:lumMod val="95000"/>
                  </a:schemeClr>
                </a:solidFill>
              </a:rPr>
              <a:t>            </a:t>
            </a:r>
            <a:r>
              <a:rPr lang="en-US" sz="1176" err="1">
                <a:solidFill>
                  <a:schemeClr val="accent4">
                    <a:lumMod val="20000"/>
                    <a:lumOff val="80000"/>
                  </a:schemeClr>
                </a:solidFill>
              </a:rPr>
              <a:t>nativeView.BackgroundColor</a:t>
            </a:r>
            <a:r>
              <a:rPr lang="en-US" sz="1176">
                <a:solidFill>
                  <a:schemeClr val="accent4">
                    <a:lumMod val="20000"/>
                    <a:lumOff val="80000"/>
                  </a:schemeClr>
                </a:solidFill>
              </a:rPr>
              <a:t> = </a:t>
            </a:r>
            <a:r>
              <a:rPr lang="en-US" sz="1176" err="1">
                <a:solidFill>
                  <a:schemeClr val="accent4">
                    <a:lumMod val="20000"/>
                    <a:lumOff val="80000"/>
                  </a:schemeClr>
                </a:solidFill>
              </a:rPr>
              <a:t>UIColor.FromRGB</a:t>
            </a:r>
            <a:r>
              <a:rPr lang="en-US" sz="1176">
                <a:solidFill>
                  <a:schemeClr val="accent4">
                    <a:lumMod val="20000"/>
                    <a:lumOff val="80000"/>
                  </a:schemeClr>
                </a:solidFill>
              </a:rPr>
              <a:t> (204, 153, 255);</a:t>
            </a:r>
          </a:p>
          <a:p>
            <a:r>
              <a:rPr lang="en-US" sz="1176">
                <a:solidFill>
                  <a:schemeClr val="accent4">
                    <a:lumMod val="20000"/>
                    <a:lumOff val="80000"/>
                  </a:schemeClr>
                </a:solidFill>
              </a:rPr>
              <a:t>          </a:t>
            </a:r>
            <a:r>
              <a:rPr lang="en-US" sz="1176">
                <a:solidFill>
                  <a:schemeClr val="bg1"/>
                </a:solidFill>
              </a:rPr>
              <a:t>}</a:t>
            </a:r>
          </a:p>
          <a:p>
            <a:r>
              <a:rPr lang="en-US" sz="1176">
                <a:solidFill>
                  <a:schemeClr val="bg1">
                    <a:lumMod val="95000"/>
                  </a:schemeClr>
                </a:solidFill>
              </a:rPr>
              <a:t>     }</a:t>
            </a:r>
          </a:p>
          <a:p>
            <a:r>
              <a:rPr lang="en-US" sz="1176">
                <a:solidFill>
                  <a:schemeClr val="bg1">
                    <a:lumMod val="95000"/>
                  </a:schemeClr>
                </a:solidFill>
              </a:rPr>
              <a:t>}</a:t>
            </a:r>
          </a:p>
        </p:txBody>
      </p:sp>
      <p:sp>
        <p:nvSpPr>
          <p:cNvPr id="5" name="Text Placeholder 2">
            <a:extLst>
              <a:ext uri="{FF2B5EF4-FFF2-40B4-BE49-F238E27FC236}">
                <a16:creationId xmlns:a16="http://schemas.microsoft.com/office/drawing/2014/main" id="{96EBFBD1-ADD4-4040-BA2C-288F7E2F6875}"/>
              </a:ext>
            </a:extLst>
          </p:cNvPr>
          <p:cNvSpPr txBox="1">
            <a:spLocks/>
          </p:cNvSpPr>
          <p:nvPr/>
        </p:nvSpPr>
        <p:spPr>
          <a:xfrm>
            <a:off x="73345" y="1709687"/>
            <a:ext cx="5230445" cy="1900875"/>
          </a:xfrm>
          <a:prstGeom prst="rect">
            <a:avLst/>
          </a:prstGeom>
          <a:solidFill>
            <a:schemeClr val="accent6">
              <a:lumMod val="50000"/>
            </a:schemeClr>
          </a:solidFill>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176">
                <a:solidFill>
                  <a:schemeClr val="bg1">
                    <a:lumMod val="95000"/>
                  </a:schemeClr>
                </a:solidFill>
              </a:rPr>
              <a:t>public partial class </a:t>
            </a:r>
            <a:r>
              <a:rPr lang="en-US" sz="1176" err="1">
                <a:solidFill>
                  <a:schemeClr val="bg1">
                    <a:lumMod val="95000"/>
                  </a:schemeClr>
                </a:solidFill>
              </a:rPr>
              <a:t>EntryRenderer</a:t>
            </a:r>
            <a:r>
              <a:rPr lang="en-US" sz="1176">
                <a:solidFill>
                  <a:schemeClr val="bg1">
                    <a:lumMod val="95000"/>
                  </a:schemeClr>
                </a:solidFill>
              </a:rPr>
              <a:t> {</a:t>
            </a:r>
          </a:p>
          <a:p>
            <a:r>
              <a:rPr lang="en-US" sz="1176">
                <a:solidFill>
                  <a:schemeClr val="bg1">
                    <a:lumMod val="95000"/>
                  </a:schemeClr>
                </a:solidFill>
              </a:rPr>
              <a:t>   public static </a:t>
            </a:r>
            <a:r>
              <a:rPr lang="en-US" sz="1176" err="1">
                <a:solidFill>
                  <a:schemeClr val="bg1">
                    <a:lumMod val="95000"/>
                  </a:schemeClr>
                </a:solidFill>
              </a:rPr>
              <a:t>PropertyMapper</a:t>
            </a:r>
            <a:r>
              <a:rPr lang="en-US" sz="1176">
                <a:solidFill>
                  <a:schemeClr val="bg1">
                    <a:lumMod val="95000"/>
                  </a:schemeClr>
                </a:solidFill>
              </a:rPr>
              <a:t>&lt;</a:t>
            </a:r>
            <a:r>
              <a:rPr lang="en-US" sz="1176" err="1">
                <a:solidFill>
                  <a:schemeClr val="bg1">
                    <a:lumMod val="95000"/>
                  </a:schemeClr>
                </a:solidFill>
              </a:rPr>
              <a:t>IView</a:t>
            </a:r>
            <a:r>
              <a:rPr lang="en-US" sz="1176">
                <a:solidFill>
                  <a:schemeClr val="bg1">
                    <a:lumMod val="95000"/>
                  </a:schemeClr>
                </a:solidFill>
              </a:rPr>
              <a:t>&gt; </a:t>
            </a:r>
            <a:r>
              <a:rPr lang="en-US" sz="1176" err="1">
                <a:solidFill>
                  <a:schemeClr val="bg1">
                    <a:lumMod val="95000"/>
                  </a:schemeClr>
                </a:solidFill>
              </a:rPr>
              <a:t>ViewMapper</a:t>
            </a:r>
            <a:r>
              <a:rPr lang="en-US" sz="1176">
                <a:solidFill>
                  <a:schemeClr val="bg1">
                    <a:lumMod val="95000"/>
                  </a:schemeClr>
                </a:solidFill>
              </a:rPr>
              <a:t> = new </a:t>
            </a:r>
            <a:r>
              <a:rPr lang="en-US" sz="1176" err="1">
                <a:solidFill>
                  <a:schemeClr val="bg1">
                    <a:lumMod val="95000"/>
                  </a:schemeClr>
                </a:solidFill>
              </a:rPr>
              <a:t>PropertyMapper</a:t>
            </a:r>
            <a:r>
              <a:rPr lang="en-US" sz="1176">
                <a:solidFill>
                  <a:schemeClr val="bg1">
                    <a:lumMod val="95000"/>
                  </a:schemeClr>
                </a:solidFill>
              </a:rPr>
              <a:t>&lt;</a:t>
            </a:r>
            <a:r>
              <a:rPr lang="en-US" sz="1176" err="1">
                <a:solidFill>
                  <a:schemeClr val="bg1">
                    <a:lumMod val="95000"/>
                  </a:schemeClr>
                </a:solidFill>
              </a:rPr>
              <a:t>IView</a:t>
            </a:r>
            <a:r>
              <a:rPr lang="en-US" sz="1176">
                <a:solidFill>
                  <a:schemeClr val="bg1">
                    <a:lumMod val="95000"/>
                  </a:schemeClr>
                </a:solidFill>
              </a:rPr>
              <a:t>&gt; {</a:t>
            </a:r>
          </a:p>
          <a:p>
            <a:r>
              <a:rPr lang="en-US" sz="1176">
                <a:solidFill>
                  <a:schemeClr val="bg1">
                    <a:lumMod val="95000"/>
                  </a:schemeClr>
                </a:solidFill>
              </a:rPr>
              <a:t>	</a:t>
            </a:r>
          </a:p>
          <a:p>
            <a:r>
              <a:rPr lang="en-US" sz="1176">
                <a:solidFill>
                  <a:schemeClr val="bg1">
                    <a:lumMod val="95000"/>
                  </a:schemeClr>
                </a:solidFill>
              </a:rPr>
              <a:t>     </a:t>
            </a:r>
            <a:r>
              <a:rPr lang="en-US" sz="1176">
                <a:solidFill>
                  <a:srgbClr val="92D050"/>
                </a:solidFill>
              </a:rPr>
              <a:t>// Add your own method to map to any property         </a:t>
            </a:r>
          </a:p>
          <a:p>
            <a:r>
              <a:rPr lang="en-US" sz="1176">
                <a:solidFill>
                  <a:srgbClr val="92D050"/>
                </a:solidFill>
              </a:rPr>
              <a:t>     </a:t>
            </a:r>
            <a:r>
              <a:rPr lang="en-US" sz="1176">
                <a:solidFill>
                  <a:schemeClr val="bg1">
                    <a:lumMod val="95000"/>
                  </a:schemeClr>
                </a:solidFill>
              </a:rPr>
              <a:t>[</a:t>
            </a:r>
            <a:r>
              <a:rPr lang="en-US" sz="1176" err="1">
                <a:solidFill>
                  <a:schemeClr val="bg1">
                    <a:lumMod val="95000"/>
                  </a:schemeClr>
                </a:solidFill>
              </a:rPr>
              <a:t>nameof</a:t>
            </a:r>
            <a:r>
              <a:rPr lang="en-US" sz="1176">
                <a:solidFill>
                  <a:schemeClr val="bg1">
                    <a:lumMod val="95000"/>
                  </a:schemeClr>
                </a:solidFill>
              </a:rPr>
              <a:t>(</a:t>
            </a:r>
            <a:r>
              <a:rPr lang="en-US" sz="1176" err="1">
                <a:solidFill>
                  <a:schemeClr val="bg1">
                    <a:lumMod val="95000"/>
                  </a:schemeClr>
                </a:solidFill>
              </a:rPr>
              <a:t>IView.BackgroundColor</a:t>
            </a:r>
            <a:r>
              <a:rPr lang="en-US" sz="1176">
                <a:solidFill>
                  <a:schemeClr val="bg1">
                    <a:lumMod val="95000"/>
                  </a:schemeClr>
                </a:solidFill>
              </a:rPr>
              <a:t>)] = </a:t>
            </a:r>
            <a:r>
              <a:rPr lang="en-US" sz="1176" err="1">
                <a:solidFill>
                  <a:schemeClr val="bg1">
                    <a:lumMod val="95000"/>
                  </a:schemeClr>
                </a:solidFill>
              </a:rPr>
              <a:t>MapBackgroundColor</a:t>
            </a:r>
            <a:endParaRPr lang="en-US" sz="1176">
              <a:solidFill>
                <a:schemeClr val="bg1">
                  <a:lumMod val="95000"/>
                </a:schemeClr>
              </a:solidFill>
            </a:endParaRPr>
          </a:p>
          <a:p>
            <a:endParaRPr lang="en-US" sz="1176">
              <a:solidFill>
                <a:schemeClr val="bg1">
                  <a:lumMod val="95000"/>
                </a:schemeClr>
              </a:solidFill>
            </a:endParaRPr>
          </a:p>
          <a:p>
            <a:r>
              <a:rPr lang="en-US" sz="1176">
                <a:solidFill>
                  <a:schemeClr val="bg1">
                    <a:lumMod val="95000"/>
                  </a:schemeClr>
                </a:solidFill>
              </a:rPr>
              <a:t>   };</a:t>
            </a:r>
          </a:p>
          <a:p>
            <a:r>
              <a:rPr lang="en-US" sz="1176">
                <a:solidFill>
                  <a:schemeClr val="bg1">
                    <a:lumMod val="95000"/>
                  </a:schemeClr>
                </a:solidFill>
              </a:rPr>
              <a:t>}</a:t>
            </a:r>
          </a:p>
        </p:txBody>
      </p:sp>
      <p:sp>
        <p:nvSpPr>
          <p:cNvPr id="6" name="TextBox 5">
            <a:extLst>
              <a:ext uri="{FF2B5EF4-FFF2-40B4-BE49-F238E27FC236}">
                <a16:creationId xmlns:a16="http://schemas.microsoft.com/office/drawing/2014/main" id="{40674032-D38D-43DF-A937-7A2A1DD0D534}"/>
              </a:ext>
            </a:extLst>
          </p:cNvPr>
          <p:cNvSpPr txBox="1"/>
          <p:nvPr/>
        </p:nvSpPr>
        <p:spPr>
          <a:xfrm>
            <a:off x="1" y="1165045"/>
            <a:ext cx="2978575" cy="615522"/>
          </a:xfrm>
          <a:prstGeom prst="rect">
            <a:avLst/>
          </a:prstGeom>
          <a:noFill/>
        </p:spPr>
        <p:txBody>
          <a:bodyPr wrap="square" lIns="179285" tIns="143428" rIns="179285" bIns="143428" rtlCol="0">
            <a:spAutoFit/>
          </a:bodyPr>
          <a:lstStyle/>
          <a:p>
            <a:pPr>
              <a:lnSpc>
                <a:spcPct val="90000"/>
              </a:lnSpc>
              <a:spcAft>
                <a:spcPts val="588"/>
              </a:spcAft>
            </a:pPr>
            <a:r>
              <a:rPr lang="en-US" sz="2353" err="1">
                <a:gradFill>
                  <a:gsLst>
                    <a:gs pos="2917">
                      <a:schemeClr val="tx1"/>
                    </a:gs>
                    <a:gs pos="30000">
                      <a:schemeClr val="tx1"/>
                    </a:gs>
                  </a:gsLst>
                  <a:lin ang="5400000" scaled="0"/>
                </a:gradFill>
              </a:rPr>
              <a:t>EntryRenderer.cs</a:t>
            </a:r>
            <a:endParaRPr lang="en-US" sz="2353">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687BBDF2-73BF-499D-A38B-A5027A6FFA5B}"/>
              </a:ext>
            </a:extLst>
          </p:cNvPr>
          <p:cNvSpPr txBox="1"/>
          <p:nvPr/>
        </p:nvSpPr>
        <p:spPr>
          <a:xfrm>
            <a:off x="5303790" y="1189494"/>
            <a:ext cx="4585406" cy="615522"/>
          </a:xfrm>
          <a:prstGeom prst="rect">
            <a:avLst/>
          </a:prstGeom>
          <a:noFill/>
        </p:spPr>
        <p:txBody>
          <a:bodyPr wrap="square" lIns="179285" tIns="143428" rIns="179285" bIns="143428" rtlCol="0">
            <a:spAutoFit/>
          </a:bodyPr>
          <a:lstStyle/>
          <a:p>
            <a:pPr>
              <a:lnSpc>
                <a:spcPct val="90000"/>
              </a:lnSpc>
              <a:spcAft>
                <a:spcPts val="588"/>
              </a:spcAft>
            </a:pPr>
            <a:r>
              <a:rPr lang="en-US" sz="2353" err="1">
                <a:gradFill>
                  <a:gsLst>
                    <a:gs pos="2917">
                      <a:schemeClr val="tx1"/>
                    </a:gs>
                    <a:gs pos="30000">
                      <a:schemeClr val="tx1"/>
                    </a:gs>
                  </a:gsLst>
                  <a:lin ang="5400000" scaled="0"/>
                </a:gradFill>
              </a:rPr>
              <a:t>EntryRenderer.iOS.cs</a:t>
            </a:r>
            <a:r>
              <a:rPr lang="en-US" sz="2353">
                <a:gradFill>
                  <a:gsLst>
                    <a:gs pos="2917">
                      <a:schemeClr val="tx1"/>
                    </a:gs>
                    <a:gs pos="30000">
                      <a:schemeClr val="tx1"/>
                    </a:gs>
                  </a:gsLst>
                  <a:lin ang="5400000" scaled="0"/>
                </a:gradFill>
              </a:rPr>
              <a:t> (et al)</a:t>
            </a:r>
          </a:p>
        </p:txBody>
      </p:sp>
    </p:spTree>
    <p:extLst>
      <p:ext uri="{BB962C8B-B14F-4D97-AF65-F5344CB8AC3E}">
        <p14:creationId xmlns:p14="http://schemas.microsoft.com/office/powerpoint/2010/main" val="556607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0CDB-C690-4010-BDAA-B1D2F3E682B0}"/>
              </a:ext>
            </a:extLst>
          </p:cNvPr>
          <p:cNvSpPr>
            <a:spLocks noGrp="1"/>
          </p:cNvSpPr>
          <p:nvPr>
            <p:ph type="title"/>
          </p:nvPr>
        </p:nvSpPr>
        <p:spPr/>
        <p:txBody>
          <a:bodyPr/>
          <a:lstStyle/>
          <a:p>
            <a:r>
              <a:rPr lang="en-US"/>
              <a:t>Maui: Adding Custom Behavior</a:t>
            </a:r>
          </a:p>
        </p:txBody>
      </p:sp>
      <p:sp>
        <p:nvSpPr>
          <p:cNvPr id="5" name="Text Placeholder 2">
            <a:extLst>
              <a:ext uri="{FF2B5EF4-FFF2-40B4-BE49-F238E27FC236}">
                <a16:creationId xmlns:a16="http://schemas.microsoft.com/office/drawing/2014/main" id="{96EBFBD1-ADD4-4040-BA2C-288F7E2F6875}"/>
              </a:ext>
            </a:extLst>
          </p:cNvPr>
          <p:cNvSpPr txBox="1">
            <a:spLocks/>
          </p:cNvSpPr>
          <p:nvPr/>
        </p:nvSpPr>
        <p:spPr>
          <a:xfrm>
            <a:off x="588263" y="1709687"/>
            <a:ext cx="11336818" cy="2095405"/>
          </a:xfrm>
          <a:prstGeom prst="rect">
            <a:avLst/>
          </a:prstGeom>
          <a:solidFill>
            <a:schemeClr val="accent6">
              <a:lumMod val="50000"/>
            </a:schemeClr>
          </a:solidFill>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a:solidFill>
                  <a:schemeClr val="bg1"/>
                </a:solidFill>
              </a:rPr>
              <a:t>#if MONOANDROID</a:t>
            </a:r>
          </a:p>
          <a:p>
            <a:r>
              <a:rPr lang="en-US" sz="1600" err="1">
                <a:solidFill>
                  <a:schemeClr val="bg1"/>
                </a:solidFill>
              </a:rPr>
              <a:t>ButtonRenderer.ButtonMapper</a:t>
            </a:r>
            <a:r>
              <a:rPr lang="en-US" sz="1600">
                <a:solidFill>
                  <a:schemeClr val="bg1"/>
                </a:solidFill>
              </a:rPr>
              <a:t>[</a:t>
            </a:r>
            <a:r>
              <a:rPr lang="en-US" sz="1600" err="1">
                <a:solidFill>
                  <a:schemeClr val="bg1"/>
                </a:solidFill>
              </a:rPr>
              <a:t>nameof</a:t>
            </a:r>
            <a:r>
              <a:rPr lang="en-US" sz="1600">
                <a:solidFill>
                  <a:schemeClr val="bg1"/>
                </a:solidFill>
              </a:rPr>
              <a:t>(</a:t>
            </a:r>
            <a:r>
              <a:rPr lang="en-US" sz="1600" err="1">
                <a:solidFill>
                  <a:schemeClr val="bg1"/>
                </a:solidFill>
              </a:rPr>
              <a:t>IButton.TextColor</a:t>
            </a:r>
            <a:r>
              <a:rPr lang="en-US" sz="1600">
                <a:solidFill>
                  <a:schemeClr val="bg1"/>
                </a:solidFill>
              </a:rPr>
              <a:t>)] = (handler, view) =&gt;</a:t>
            </a:r>
          </a:p>
          <a:p>
            <a:r>
              <a:rPr lang="en-US" sz="1600">
                <a:solidFill>
                  <a:schemeClr val="bg1"/>
                </a:solidFill>
              </a:rPr>
              <a:t>{</a:t>
            </a:r>
          </a:p>
          <a:p>
            <a:r>
              <a:rPr lang="en-US" sz="1600">
                <a:solidFill>
                  <a:schemeClr val="bg1"/>
                </a:solidFill>
              </a:rPr>
              <a:t>     var </a:t>
            </a:r>
            <a:r>
              <a:rPr lang="en-US" sz="1600" err="1">
                <a:solidFill>
                  <a:schemeClr val="bg1"/>
                </a:solidFill>
              </a:rPr>
              <a:t>nativeView</a:t>
            </a:r>
            <a:r>
              <a:rPr lang="en-US" sz="1600">
                <a:solidFill>
                  <a:schemeClr val="bg1"/>
                </a:solidFill>
              </a:rPr>
              <a:t> = </a:t>
            </a:r>
            <a:r>
              <a:rPr lang="en-US" sz="1600" err="1">
                <a:solidFill>
                  <a:schemeClr val="bg1"/>
                </a:solidFill>
              </a:rPr>
              <a:t>handler.NativeView</a:t>
            </a:r>
            <a:r>
              <a:rPr lang="en-US" sz="1600">
                <a:solidFill>
                  <a:schemeClr val="bg1"/>
                </a:solidFill>
              </a:rPr>
              <a:t> as </a:t>
            </a:r>
            <a:r>
              <a:rPr lang="en-US" sz="1600" err="1">
                <a:solidFill>
                  <a:schemeClr val="bg1"/>
                </a:solidFill>
              </a:rPr>
              <a:t>Aview</a:t>
            </a:r>
            <a:r>
              <a:rPr lang="en-US" sz="1600">
                <a:solidFill>
                  <a:schemeClr val="bg1"/>
                </a:solidFill>
              </a:rPr>
              <a:t>;</a:t>
            </a:r>
          </a:p>
          <a:p>
            <a:r>
              <a:rPr lang="en-US" sz="1600">
                <a:solidFill>
                  <a:srgbClr val="92D050"/>
                </a:solidFill>
              </a:rPr>
              <a:t>     // Add your own logic to map the </a:t>
            </a:r>
            <a:r>
              <a:rPr lang="en-US" sz="1600" err="1">
                <a:solidFill>
                  <a:srgbClr val="92D050"/>
                </a:solidFill>
              </a:rPr>
              <a:t>TextColor</a:t>
            </a:r>
            <a:r>
              <a:rPr lang="en-US" sz="1600">
                <a:solidFill>
                  <a:srgbClr val="92D050"/>
                </a:solidFill>
              </a:rPr>
              <a:t> property         </a:t>
            </a:r>
            <a:endParaRPr lang="en-US" sz="1600">
              <a:solidFill>
                <a:schemeClr val="bg1">
                  <a:lumMod val="95000"/>
                </a:schemeClr>
              </a:solidFill>
            </a:endParaRPr>
          </a:p>
          <a:p>
            <a:r>
              <a:rPr lang="en-US" sz="1600">
                <a:solidFill>
                  <a:schemeClr val="bg1">
                    <a:lumMod val="95000"/>
                  </a:schemeClr>
                </a:solidFill>
              </a:rPr>
              <a:t>};</a:t>
            </a:r>
          </a:p>
          <a:p>
            <a:r>
              <a:rPr lang="en-US" sz="1600">
                <a:solidFill>
                  <a:schemeClr val="bg1">
                    <a:lumMod val="95000"/>
                  </a:schemeClr>
                </a:solidFill>
              </a:rPr>
              <a:t>#endif</a:t>
            </a:r>
          </a:p>
        </p:txBody>
      </p:sp>
      <p:sp>
        <p:nvSpPr>
          <p:cNvPr id="6" name="TextBox 5">
            <a:extLst>
              <a:ext uri="{FF2B5EF4-FFF2-40B4-BE49-F238E27FC236}">
                <a16:creationId xmlns:a16="http://schemas.microsoft.com/office/drawing/2014/main" id="{40674032-D38D-43DF-A937-7A2A1DD0D534}"/>
              </a:ext>
            </a:extLst>
          </p:cNvPr>
          <p:cNvSpPr txBox="1"/>
          <p:nvPr/>
        </p:nvSpPr>
        <p:spPr>
          <a:xfrm>
            <a:off x="423748" y="1187347"/>
            <a:ext cx="2978575" cy="615522"/>
          </a:xfrm>
          <a:prstGeom prst="rect">
            <a:avLst/>
          </a:prstGeom>
          <a:noFill/>
        </p:spPr>
        <p:txBody>
          <a:bodyPr wrap="square" lIns="179285" tIns="143428" rIns="179285" bIns="143428" rtlCol="0">
            <a:spAutoFit/>
          </a:bodyPr>
          <a:lstStyle/>
          <a:p>
            <a:pPr>
              <a:lnSpc>
                <a:spcPct val="90000"/>
              </a:lnSpc>
              <a:spcAft>
                <a:spcPts val="588"/>
              </a:spcAft>
            </a:pPr>
            <a:r>
              <a:rPr lang="en-US" sz="2353" err="1">
                <a:gradFill>
                  <a:gsLst>
                    <a:gs pos="2917">
                      <a:schemeClr val="tx1"/>
                    </a:gs>
                    <a:gs pos="30000">
                      <a:schemeClr val="tx1"/>
                    </a:gs>
                  </a:gsLst>
                  <a:lin ang="5400000" scaled="0"/>
                </a:gradFill>
              </a:rPr>
              <a:t>App.cs</a:t>
            </a:r>
            <a:endParaRPr lang="en-US" sz="2353">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190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83A0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918346" y="2038869"/>
            <a:ext cx="6471195" cy="2954655"/>
          </a:xfrm>
        </p:spPr>
        <p:txBody>
          <a:bodyPr/>
          <a:lstStyle/>
          <a:p>
            <a:r>
              <a:rPr lang="en-US" sz="4800">
                <a:solidFill>
                  <a:schemeClr val="tx1"/>
                </a:solidFill>
                <a:cs typeface="Segoe UI Semibold"/>
              </a:rPr>
              <a:t>Let's see how port a </a:t>
            </a:r>
            <a:r>
              <a:rPr lang="en-US" sz="4800" err="1">
                <a:solidFill>
                  <a:schemeClr val="tx1"/>
                </a:solidFill>
                <a:cs typeface="Segoe UI Semibold"/>
              </a:rPr>
              <a:t>Xamarin.Forms</a:t>
            </a:r>
            <a:r>
              <a:rPr lang="en-US" sz="4800">
                <a:solidFill>
                  <a:schemeClr val="tx1"/>
                </a:solidFill>
                <a:cs typeface="Segoe UI Semibold"/>
              </a:rPr>
              <a:t> Renderer to a .NET MAUI Handler</a:t>
            </a:r>
            <a:endParaRPr lang="en-US" sz="4800">
              <a:solidFill>
                <a:schemeClr val="tx1"/>
              </a:solidFill>
              <a:cs typeface="Segoe UI"/>
            </a:endParaRPr>
          </a:p>
        </p:txBody>
      </p:sp>
      <p:pic>
        <p:nvPicPr>
          <p:cNvPr id="7" name="Graphic 5">
            <a:extLst>
              <a:ext uri="{FF2B5EF4-FFF2-40B4-BE49-F238E27FC236}">
                <a16:creationId xmlns:a16="http://schemas.microsoft.com/office/drawing/2014/main" id="{DA18CF96-ED4E-EE4B-9A84-7534FD41478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35844" y="4035499"/>
            <a:ext cx="2743660" cy="2822501"/>
          </a:xfrm>
          <a:prstGeom prst="rect">
            <a:avLst/>
          </a:prstGeom>
        </p:spPr>
      </p:pic>
    </p:spTree>
    <p:extLst>
      <p:ext uri="{BB962C8B-B14F-4D97-AF65-F5344CB8AC3E}">
        <p14:creationId xmlns:p14="http://schemas.microsoft.com/office/powerpoint/2010/main" val="100802222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9EF0A0-0A38-844B-BDF5-A46306259152}"/>
              </a:ext>
            </a:extLst>
          </p:cNvPr>
          <p:cNvSpPr>
            <a:spLocks noGrp="1"/>
          </p:cNvSpPr>
          <p:nvPr>
            <p:ph type="title"/>
          </p:nvPr>
        </p:nvSpPr>
        <p:spPr/>
        <p:txBody>
          <a:bodyPr/>
          <a:lstStyle/>
          <a:p>
            <a:r>
              <a:rPr lang="es-ES" err="1"/>
              <a:t>But</a:t>
            </a:r>
            <a:r>
              <a:rPr lang="es-ES"/>
              <a:t>…</a:t>
            </a:r>
          </a:p>
        </p:txBody>
      </p:sp>
      <p:sp>
        <p:nvSpPr>
          <p:cNvPr id="3" name="CuadroTexto 2">
            <a:extLst>
              <a:ext uri="{FF2B5EF4-FFF2-40B4-BE49-F238E27FC236}">
                <a16:creationId xmlns:a16="http://schemas.microsoft.com/office/drawing/2014/main" id="{BCC7E2FE-E4FC-3046-9CD4-4F9D2CB13E90}"/>
              </a:ext>
            </a:extLst>
          </p:cNvPr>
          <p:cNvSpPr txBox="1"/>
          <p:nvPr/>
        </p:nvSpPr>
        <p:spPr>
          <a:xfrm>
            <a:off x="3182297" y="2813447"/>
            <a:ext cx="5827405" cy="1231106"/>
          </a:xfrm>
          <a:prstGeom prst="rect">
            <a:avLst/>
          </a:prstGeom>
          <a:noFill/>
        </p:spPr>
        <p:txBody>
          <a:bodyPr wrap="square" lIns="0" tIns="0" rIns="0" bIns="0" rtlCol="0">
            <a:spAutoFit/>
          </a:bodyPr>
          <a:lstStyle/>
          <a:p>
            <a:pPr algn="ctr"/>
            <a:r>
              <a:rPr lang="es-ES" sz="4000">
                <a:gradFill>
                  <a:gsLst>
                    <a:gs pos="2917">
                      <a:schemeClr val="tx1"/>
                    </a:gs>
                    <a:gs pos="30000">
                      <a:schemeClr val="tx1"/>
                    </a:gs>
                  </a:gsLst>
                  <a:lin ang="5400000" scaled="0"/>
                </a:gradFill>
              </a:rPr>
              <a:t>Do I </a:t>
            </a:r>
            <a:r>
              <a:rPr lang="es-ES" sz="4000" err="1">
                <a:gradFill>
                  <a:gsLst>
                    <a:gs pos="2917">
                      <a:schemeClr val="tx1"/>
                    </a:gs>
                    <a:gs pos="30000">
                      <a:schemeClr val="tx1"/>
                    </a:gs>
                  </a:gsLst>
                  <a:lin ang="5400000" scaled="0"/>
                </a:gradFill>
              </a:rPr>
              <a:t>need</a:t>
            </a:r>
            <a:r>
              <a:rPr lang="es-ES" sz="4000">
                <a:gradFill>
                  <a:gsLst>
                    <a:gs pos="2917">
                      <a:schemeClr val="tx1"/>
                    </a:gs>
                    <a:gs pos="30000">
                      <a:schemeClr val="tx1"/>
                    </a:gs>
                  </a:gsLst>
                  <a:lin ang="5400000" scaled="0"/>
                </a:gradFill>
              </a:rPr>
              <a:t> to </a:t>
            </a:r>
            <a:r>
              <a:rPr lang="es-ES" sz="4000" err="1">
                <a:gradFill>
                  <a:gsLst>
                    <a:gs pos="2917">
                      <a:schemeClr val="tx1"/>
                    </a:gs>
                    <a:gs pos="30000">
                      <a:schemeClr val="tx1"/>
                    </a:gs>
                  </a:gsLst>
                  <a:lin ang="5400000" scaled="0"/>
                </a:gradFill>
              </a:rPr>
              <a:t>convert</a:t>
            </a:r>
            <a:r>
              <a:rPr lang="es-ES" sz="4000">
                <a:gradFill>
                  <a:gsLst>
                    <a:gs pos="2917">
                      <a:schemeClr val="tx1"/>
                    </a:gs>
                    <a:gs pos="30000">
                      <a:schemeClr val="tx1"/>
                    </a:gs>
                  </a:gsLst>
                  <a:lin ang="5400000" scaled="0"/>
                </a:gradFill>
              </a:rPr>
              <a:t> </a:t>
            </a:r>
            <a:r>
              <a:rPr lang="es-ES" sz="4000" err="1">
                <a:gradFill>
                  <a:gsLst>
                    <a:gs pos="2917">
                      <a:schemeClr val="tx1"/>
                    </a:gs>
                    <a:gs pos="30000">
                      <a:schemeClr val="tx1"/>
                    </a:gs>
                  </a:gsLst>
                  <a:lin ang="5400000" scaled="0"/>
                </a:gradFill>
              </a:rPr>
              <a:t>my</a:t>
            </a:r>
            <a:r>
              <a:rPr lang="es-ES" sz="4000">
                <a:gradFill>
                  <a:gsLst>
                    <a:gs pos="2917">
                      <a:schemeClr val="tx1"/>
                    </a:gs>
                    <a:gs pos="30000">
                      <a:schemeClr val="tx1"/>
                    </a:gs>
                  </a:gsLst>
                  <a:lin ang="5400000" scaled="0"/>
                </a:gradFill>
              </a:rPr>
              <a:t> </a:t>
            </a:r>
          </a:p>
          <a:p>
            <a:pPr algn="ctr"/>
            <a:r>
              <a:rPr lang="es-ES" sz="4000" err="1">
                <a:gradFill>
                  <a:gsLst>
                    <a:gs pos="2917">
                      <a:schemeClr val="tx1"/>
                    </a:gs>
                    <a:gs pos="30000">
                      <a:schemeClr val="tx1"/>
                    </a:gs>
                  </a:gsLst>
                  <a:lin ang="5400000" scaled="0"/>
                </a:gradFill>
              </a:rPr>
              <a:t>Renderers</a:t>
            </a:r>
            <a:r>
              <a:rPr lang="es-ES" sz="4000">
                <a:gradFill>
                  <a:gsLst>
                    <a:gs pos="2917">
                      <a:schemeClr val="tx1"/>
                    </a:gs>
                    <a:gs pos="30000">
                      <a:schemeClr val="tx1"/>
                    </a:gs>
                  </a:gsLst>
                  <a:lin ang="5400000" scaled="0"/>
                </a:gradFill>
              </a:rPr>
              <a:t> to </a:t>
            </a:r>
            <a:r>
              <a:rPr lang="es-ES" sz="4000" err="1">
                <a:gradFill>
                  <a:gsLst>
                    <a:gs pos="2917">
                      <a:schemeClr val="tx1"/>
                    </a:gs>
                    <a:gs pos="30000">
                      <a:schemeClr val="tx1"/>
                    </a:gs>
                  </a:gsLst>
                  <a:lin ang="5400000" scaled="0"/>
                </a:gradFill>
              </a:rPr>
              <a:t>Handlers</a:t>
            </a:r>
            <a:r>
              <a:rPr lang="es-ES" sz="400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261956081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17045-A3DC-401B-9D75-1656D631C467}"/>
              </a:ext>
            </a:extLst>
          </p:cNvPr>
          <p:cNvSpPr>
            <a:spLocks noGrp="1"/>
          </p:cNvSpPr>
          <p:nvPr>
            <p:ph type="title"/>
          </p:nvPr>
        </p:nvSpPr>
        <p:spPr/>
        <p:txBody>
          <a:bodyPr/>
          <a:lstStyle/>
          <a:p>
            <a:r>
              <a:rPr lang="en-US" dirty="0"/>
              <a:t>Using “old” Renderers in .NET MAUI</a:t>
            </a:r>
          </a:p>
        </p:txBody>
      </p:sp>
      <p:sp>
        <p:nvSpPr>
          <p:cNvPr id="3" name="TextBox 2">
            <a:extLst>
              <a:ext uri="{FF2B5EF4-FFF2-40B4-BE49-F238E27FC236}">
                <a16:creationId xmlns:a16="http://schemas.microsoft.com/office/drawing/2014/main" id="{7DCE0150-626F-47A9-BBA9-9DA1EF42A1F0}"/>
              </a:ext>
            </a:extLst>
          </p:cNvPr>
          <p:cNvSpPr txBox="1"/>
          <p:nvPr/>
        </p:nvSpPr>
        <p:spPr>
          <a:xfrm>
            <a:off x="585217" y="1879129"/>
            <a:ext cx="11018520" cy="646331"/>
          </a:xfrm>
          <a:prstGeom prst="rect">
            <a:avLst/>
          </a:prstGeom>
          <a:solidFill>
            <a:schemeClr val="accent6">
              <a:lumMod val="50000"/>
            </a:schemeClr>
          </a:solidFill>
        </p:spPr>
        <p:txBody>
          <a:bodyPr wrap="square">
            <a:spAutoFit/>
          </a:bodyPr>
          <a:lstStyle/>
          <a:p>
            <a:r>
              <a:rPr lang="es-ES" dirty="0">
                <a:solidFill>
                  <a:schemeClr val="bg1"/>
                </a:solidFill>
                <a:latin typeface="Consolas" panose="020B0609020204030204" pitchFamily="49" charset="0"/>
                <a:cs typeface="Consolas" panose="020B0609020204030204" pitchFamily="49" charset="0"/>
              </a:rPr>
              <a:t>Xamarin</a:t>
            </a:r>
            <a:r>
              <a:rPr lang="es-ES" sz="1800" dirty="0">
                <a:solidFill>
                  <a:schemeClr val="bg1"/>
                </a:solidFill>
                <a:latin typeface="Consolas" panose="020B0609020204030204" pitchFamily="49" charset="0"/>
                <a:cs typeface="Consolas" panose="020B0609020204030204" pitchFamily="49" charset="0"/>
              </a:rPr>
              <a:t>.</a:t>
            </a:r>
            <a:r>
              <a:rPr lang="es-ES" dirty="0">
                <a:solidFill>
                  <a:schemeClr val="bg1"/>
                </a:solidFill>
                <a:latin typeface="Consolas" panose="020B0609020204030204" pitchFamily="49" charset="0"/>
                <a:cs typeface="Consolas" panose="020B0609020204030204" pitchFamily="49" charset="0"/>
              </a:rPr>
              <a:t>Forms</a:t>
            </a:r>
            <a:r>
              <a:rPr lang="es-ES" sz="1800" dirty="0">
                <a:solidFill>
                  <a:schemeClr val="bg1"/>
                </a:solidFill>
                <a:latin typeface="Consolas" panose="020B0609020204030204" pitchFamily="49" charset="0"/>
                <a:cs typeface="Consolas" panose="020B0609020204030204" pitchFamily="49" charset="0"/>
              </a:rPr>
              <a:t>.</a:t>
            </a:r>
            <a:r>
              <a:rPr lang="es-ES" dirty="0">
                <a:solidFill>
                  <a:schemeClr val="bg1"/>
                </a:solidFill>
                <a:latin typeface="Consolas" panose="020B0609020204030204" pitchFamily="49" charset="0"/>
                <a:cs typeface="Consolas" panose="020B0609020204030204" pitchFamily="49" charset="0"/>
              </a:rPr>
              <a:t>Internals</a:t>
            </a:r>
            <a:r>
              <a:rPr lang="es-ES" sz="1800" dirty="0">
                <a:solidFill>
                  <a:schemeClr val="bg1"/>
                </a:solidFill>
                <a:latin typeface="Consolas" panose="020B0609020204030204" pitchFamily="49" charset="0"/>
                <a:cs typeface="Consolas" panose="020B0609020204030204" pitchFamily="49" charset="0"/>
              </a:rPr>
              <a:t>.</a:t>
            </a:r>
            <a:r>
              <a:rPr lang="es-ES" dirty="0">
                <a:solidFill>
                  <a:schemeClr val="bg1"/>
                </a:solidFill>
                <a:latin typeface="Consolas" panose="020B0609020204030204" pitchFamily="49" charset="0"/>
                <a:cs typeface="Consolas" panose="020B0609020204030204" pitchFamily="49" charset="0"/>
              </a:rPr>
              <a:t>Registrar</a:t>
            </a:r>
            <a:r>
              <a:rPr lang="es-ES" sz="1800" dirty="0">
                <a:solidFill>
                  <a:schemeClr val="bg1"/>
                </a:solidFill>
                <a:latin typeface="Consolas" panose="020B0609020204030204" pitchFamily="49" charset="0"/>
                <a:cs typeface="Consolas" panose="020B0609020204030204" pitchFamily="49" charset="0"/>
              </a:rPr>
              <a:t>.</a:t>
            </a:r>
            <a:r>
              <a:rPr lang="es-ES" dirty="0">
                <a:solidFill>
                  <a:schemeClr val="bg1"/>
                </a:solidFill>
                <a:latin typeface="Consolas" panose="020B0609020204030204" pitchFamily="49" charset="0"/>
                <a:cs typeface="Consolas" panose="020B0609020204030204" pitchFamily="49" charset="0"/>
              </a:rPr>
              <a:t>Registered</a:t>
            </a:r>
            <a:r>
              <a:rPr lang="es-ES" sz="1800" dirty="0">
                <a:solidFill>
                  <a:schemeClr val="bg1"/>
                </a:solidFill>
                <a:latin typeface="Consolas" panose="020B0609020204030204" pitchFamily="49" charset="0"/>
                <a:cs typeface="Consolas" panose="020B0609020204030204" pitchFamily="49" charset="0"/>
              </a:rPr>
              <a:t>.</a:t>
            </a:r>
            <a:r>
              <a:rPr lang="es-ES" dirty="0">
                <a:solidFill>
                  <a:schemeClr val="bg1"/>
                </a:solidFill>
                <a:latin typeface="Consolas" panose="020B0609020204030204" pitchFamily="49" charset="0"/>
                <a:cs typeface="Consolas" panose="020B0609020204030204" pitchFamily="49" charset="0"/>
              </a:rPr>
              <a:t>Register</a:t>
            </a:r>
            <a:r>
              <a:rPr lang="es-ES" sz="1800" dirty="0">
                <a:solidFill>
                  <a:schemeClr val="bg1"/>
                </a:solidFill>
                <a:latin typeface="Consolas" panose="020B0609020204030204" pitchFamily="49" charset="0"/>
                <a:cs typeface="Consolas" panose="020B0609020204030204" pitchFamily="49" charset="0"/>
              </a:rPr>
              <a:t>(</a:t>
            </a:r>
            <a:r>
              <a:rPr lang="es-ES" dirty="0" err="1">
                <a:solidFill>
                  <a:schemeClr val="bg1"/>
                </a:solidFill>
                <a:latin typeface="Consolas" panose="020B0609020204030204" pitchFamily="49" charset="0"/>
                <a:cs typeface="Consolas" panose="020B0609020204030204" pitchFamily="49" charset="0"/>
              </a:rPr>
              <a:t>typeof</a:t>
            </a:r>
            <a:r>
              <a:rPr lang="es-ES" sz="1800" dirty="0">
                <a:solidFill>
                  <a:schemeClr val="bg1"/>
                </a:solidFill>
                <a:latin typeface="Consolas" panose="020B0609020204030204" pitchFamily="49" charset="0"/>
                <a:cs typeface="Consolas" panose="020B0609020204030204" pitchFamily="49" charset="0"/>
              </a:rPr>
              <a:t>(</a:t>
            </a:r>
            <a:r>
              <a:rPr lang="es-ES" dirty="0" err="1">
                <a:solidFill>
                  <a:schemeClr val="bg1"/>
                </a:solidFill>
                <a:latin typeface="Consolas" panose="020B0609020204030204" pitchFamily="49" charset="0"/>
                <a:cs typeface="Consolas" panose="020B0609020204030204" pitchFamily="49" charset="0"/>
              </a:rPr>
              <a:t>Xamarin</a:t>
            </a:r>
            <a:r>
              <a:rPr lang="es-ES" sz="1800" dirty="0" err="1">
                <a:solidFill>
                  <a:schemeClr val="bg1"/>
                </a:solidFill>
                <a:latin typeface="Consolas" panose="020B0609020204030204" pitchFamily="49" charset="0"/>
                <a:cs typeface="Consolas" panose="020B0609020204030204" pitchFamily="49" charset="0"/>
              </a:rPr>
              <a:t>.</a:t>
            </a:r>
            <a:r>
              <a:rPr lang="es-ES" dirty="0" err="1">
                <a:solidFill>
                  <a:schemeClr val="bg1"/>
                </a:solidFill>
                <a:latin typeface="Consolas" panose="020B0609020204030204" pitchFamily="49" charset="0"/>
                <a:cs typeface="Consolas" panose="020B0609020204030204" pitchFamily="49" charset="0"/>
              </a:rPr>
              <a:t>Forms</a:t>
            </a:r>
            <a:r>
              <a:rPr lang="es-ES" sz="1800" dirty="0" err="1">
                <a:solidFill>
                  <a:schemeClr val="bg1"/>
                </a:solidFill>
                <a:latin typeface="Consolas" panose="020B0609020204030204" pitchFamily="49" charset="0"/>
                <a:cs typeface="Consolas" panose="020B0609020204030204" pitchFamily="49" charset="0"/>
              </a:rPr>
              <a:t>.</a:t>
            </a:r>
            <a:r>
              <a:rPr lang="es-ES" dirty="0" err="1">
                <a:solidFill>
                  <a:schemeClr val="bg1"/>
                </a:solidFill>
                <a:latin typeface="Consolas" panose="020B0609020204030204" pitchFamily="49" charset="0"/>
                <a:cs typeface="Consolas" panose="020B0609020204030204" pitchFamily="49" charset="0"/>
              </a:rPr>
              <a:t>Button</a:t>
            </a:r>
            <a:r>
              <a:rPr lang="es-ES" sz="1800" dirty="0">
                <a:solidFill>
                  <a:schemeClr val="bg1"/>
                </a:solidFill>
                <a:latin typeface="Consolas" panose="020B0609020204030204" pitchFamily="49" charset="0"/>
                <a:cs typeface="Consolas" panose="020B0609020204030204" pitchFamily="49" charset="0"/>
              </a:rPr>
              <a:t>), </a:t>
            </a:r>
            <a:r>
              <a:rPr lang="es-ES" dirty="0" err="1">
                <a:solidFill>
                  <a:schemeClr val="bg1"/>
                </a:solidFill>
                <a:latin typeface="Consolas" panose="020B0609020204030204" pitchFamily="49" charset="0"/>
                <a:cs typeface="Consolas" panose="020B0609020204030204" pitchFamily="49" charset="0"/>
              </a:rPr>
              <a:t>typeof</a:t>
            </a:r>
            <a:r>
              <a:rPr lang="es-ES" sz="1800" dirty="0">
                <a:solidFill>
                  <a:schemeClr val="bg1"/>
                </a:solidFill>
                <a:latin typeface="Consolas" panose="020B0609020204030204" pitchFamily="49" charset="0"/>
                <a:cs typeface="Consolas" panose="020B0609020204030204" pitchFamily="49" charset="0"/>
              </a:rPr>
              <a:t>(</a:t>
            </a:r>
            <a:r>
              <a:rPr lang="es-ES" dirty="0" err="1">
                <a:solidFill>
                  <a:schemeClr val="bg1"/>
                </a:solidFill>
                <a:latin typeface="Consolas" panose="020B0609020204030204" pitchFamily="49" charset="0"/>
                <a:cs typeface="Consolas" panose="020B0609020204030204" pitchFamily="49" charset="0"/>
              </a:rPr>
              <a:t>Xamarin</a:t>
            </a:r>
            <a:r>
              <a:rPr lang="es-ES" sz="1800" dirty="0" err="1">
                <a:solidFill>
                  <a:schemeClr val="bg1"/>
                </a:solidFill>
                <a:latin typeface="Consolas" panose="020B0609020204030204" pitchFamily="49" charset="0"/>
                <a:cs typeface="Consolas" panose="020B0609020204030204" pitchFamily="49" charset="0"/>
              </a:rPr>
              <a:t>.</a:t>
            </a:r>
            <a:r>
              <a:rPr lang="es-ES" dirty="0" err="1">
                <a:solidFill>
                  <a:schemeClr val="bg1"/>
                </a:solidFill>
                <a:latin typeface="Consolas" panose="020B0609020204030204" pitchFamily="49" charset="0"/>
                <a:cs typeface="Consolas" panose="020B0609020204030204" pitchFamily="49" charset="0"/>
              </a:rPr>
              <a:t>Forms</a:t>
            </a:r>
            <a:r>
              <a:rPr lang="es-ES" sz="1800" dirty="0" err="1">
                <a:solidFill>
                  <a:schemeClr val="bg1"/>
                </a:solidFill>
                <a:latin typeface="Consolas" panose="020B0609020204030204" pitchFamily="49" charset="0"/>
                <a:cs typeface="Consolas" panose="020B0609020204030204" pitchFamily="49" charset="0"/>
              </a:rPr>
              <a:t>.</a:t>
            </a:r>
            <a:r>
              <a:rPr lang="es-ES" dirty="0" err="1">
                <a:solidFill>
                  <a:schemeClr val="bg1"/>
                </a:solidFill>
                <a:latin typeface="Consolas" panose="020B0609020204030204" pitchFamily="49" charset="0"/>
                <a:cs typeface="Consolas" panose="020B0609020204030204" pitchFamily="49" charset="0"/>
              </a:rPr>
              <a:t>Platform</a:t>
            </a:r>
            <a:r>
              <a:rPr lang="es-ES" sz="1800" dirty="0" err="1">
                <a:solidFill>
                  <a:schemeClr val="bg1"/>
                </a:solidFill>
                <a:latin typeface="Consolas" panose="020B0609020204030204" pitchFamily="49" charset="0"/>
                <a:cs typeface="Consolas" panose="020B0609020204030204" pitchFamily="49" charset="0"/>
              </a:rPr>
              <a:t>.</a:t>
            </a:r>
            <a:r>
              <a:rPr lang="es-ES" dirty="0" err="1">
                <a:solidFill>
                  <a:schemeClr val="bg1"/>
                </a:solidFill>
                <a:latin typeface="Consolas" panose="020B0609020204030204" pitchFamily="49" charset="0"/>
                <a:cs typeface="Consolas" panose="020B0609020204030204" pitchFamily="49" charset="0"/>
              </a:rPr>
              <a:t>Android</a:t>
            </a:r>
            <a:r>
              <a:rPr lang="es-ES" sz="1800" dirty="0" err="1">
                <a:solidFill>
                  <a:schemeClr val="bg1"/>
                </a:solidFill>
                <a:latin typeface="Consolas" panose="020B0609020204030204" pitchFamily="49" charset="0"/>
                <a:cs typeface="Consolas" panose="020B0609020204030204" pitchFamily="49" charset="0"/>
              </a:rPr>
              <a:t>.</a:t>
            </a:r>
            <a:r>
              <a:rPr lang="es-ES" dirty="0" err="1">
                <a:solidFill>
                  <a:schemeClr val="bg1"/>
                </a:solidFill>
                <a:latin typeface="Consolas" panose="020B0609020204030204" pitchFamily="49" charset="0"/>
                <a:cs typeface="Consolas" panose="020B0609020204030204" pitchFamily="49" charset="0"/>
              </a:rPr>
              <a:t>FastRenderers</a:t>
            </a:r>
            <a:r>
              <a:rPr lang="es-ES" sz="1800" dirty="0" err="1">
                <a:solidFill>
                  <a:schemeClr val="bg1"/>
                </a:solidFill>
                <a:latin typeface="Consolas" panose="020B0609020204030204" pitchFamily="49" charset="0"/>
                <a:cs typeface="Consolas" panose="020B0609020204030204" pitchFamily="49" charset="0"/>
              </a:rPr>
              <a:t>.</a:t>
            </a:r>
            <a:r>
              <a:rPr lang="es-ES" dirty="0" err="1">
                <a:solidFill>
                  <a:schemeClr val="bg1"/>
                </a:solidFill>
                <a:latin typeface="Consolas" panose="020B0609020204030204" pitchFamily="49" charset="0"/>
                <a:cs typeface="Consolas" panose="020B0609020204030204" pitchFamily="49" charset="0"/>
              </a:rPr>
              <a:t>ButtonRenderer</a:t>
            </a:r>
            <a:r>
              <a:rPr lang="es-ES" sz="1800" dirty="0">
                <a:solidFill>
                  <a:schemeClr val="bg1"/>
                </a:solidFill>
                <a:latin typeface="Consolas" panose="020B0609020204030204" pitchFamily="49" charset="0"/>
                <a:cs typeface="Consolas" panose="020B0609020204030204" pitchFamily="49" charset="0"/>
              </a:rPr>
              <a:t>));</a:t>
            </a:r>
            <a:endParaRPr lang="en-US" dirty="0">
              <a:solidFill>
                <a:schemeClr val="bg1"/>
              </a:solidFill>
              <a:latin typeface="Consolas" panose="020B0609020204030204" pitchFamily="49" charset="0"/>
              <a:cs typeface="Consolas" panose="020B0609020204030204" pitchFamily="49" charset="0"/>
            </a:endParaRPr>
          </a:p>
        </p:txBody>
      </p:sp>
      <p:sp>
        <p:nvSpPr>
          <p:cNvPr id="8" name="TextBox 7">
            <a:extLst>
              <a:ext uri="{FF2B5EF4-FFF2-40B4-BE49-F238E27FC236}">
                <a16:creationId xmlns:a16="http://schemas.microsoft.com/office/drawing/2014/main" id="{2D8075C3-6BED-439E-905A-D110BD183C76}"/>
              </a:ext>
            </a:extLst>
          </p:cNvPr>
          <p:cNvSpPr txBox="1"/>
          <p:nvPr/>
        </p:nvSpPr>
        <p:spPr>
          <a:xfrm>
            <a:off x="585217" y="1243570"/>
            <a:ext cx="10575234" cy="635559"/>
          </a:xfrm>
          <a:prstGeom prst="rect">
            <a:avLst/>
          </a:prstGeom>
          <a:noFill/>
        </p:spPr>
        <p:txBody>
          <a:bodyPr wrap="square">
            <a:spAutoFit/>
          </a:bodyPr>
          <a:lstStyle/>
          <a:p>
            <a:r>
              <a:rPr lang="es-ES" err="1"/>
              <a:t>Button</a:t>
            </a:r>
            <a:r>
              <a:rPr lang="es-ES"/>
              <a:t> (</a:t>
            </a:r>
            <a:r>
              <a:rPr lang="es-ES" err="1"/>
              <a:t>for</a:t>
            </a:r>
            <a:r>
              <a:rPr lang="es-ES"/>
              <a:t> </a:t>
            </a:r>
            <a:r>
              <a:rPr lang="es-ES" err="1"/>
              <a:t>example</a:t>
            </a:r>
            <a:r>
              <a:rPr lang="es-ES"/>
              <a:t>) can be </a:t>
            </a:r>
            <a:r>
              <a:rPr lang="es-ES" err="1"/>
              <a:t>registered</a:t>
            </a:r>
            <a:r>
              <a:rPr lang="es-ES"/>
              <a:t> to </a:t>
            </a:r>
            <a:r>
              <a:rPr lang="es-ES" err="1"/>
              <a:t>either</a:t>
            </a:r>
            <a:r>
              <a:rPr lang="es-ES"/>
              <a:t> a </a:t>
            </a:r>
            <a:r>
              <a:rPr lang="es-ES" err="1"/>
              <a:t>Handler</a:t>
            </a:r>
            <a:r>
              <a:rPr lang="es-ES"/>
              <a:t> </a:t>
            </a:r>
            <a:r>
              <a:rPr lang="es-ES" err="1"/>
              <a:t>or</a:t>
            </a:r>
            <a:r>
              <a:rPr lang="es-ES"/>
              <a:t> a </a:t>
            </a:r>
            <a:r>
              <a:rPr lang="es-ES" err="1"/>
              <a:t>Renderer</a:t>
            </a:r>
            <a:r>
              <a:rPr lang="es-ES"/>
              <a:t> and </a:t>
            </a:r>
            <a:r>
              <a:rPr lang="es-ES" err="1"/>
              <a:t>the</a:t>
            </a:r>
            <a:r>
              <a:rPr lang="es-ES"/>
              <a:t> registrar </a:t>
            </a:r>
            <a:r>
              <a:rPr lang="es-ES" err="1"/>
              <a:t>will</a:t>
            </a:r>
            <a:r>
              <a:rPr lang="es-ES"/>
              <a:t> </a:t>
            </a:r>
            <a:r>
              <a:rPr lang="es-ES" err="1"/>
              <a:t>react</a:t>
            </a:r>
            <a:r>
              <a:rPr lang="es-ES"/>
              <a:t> </a:t>
            </a:r>
            <a:r>
              <a:rPr lang="es-ES" err="1"/>
              <a:t>accordingly</a:t>
            </a:r>
            <a:r>
              <a:rPr lang="es-ES"/>
              <a:t>. </a:t>
            </a:r>
            <a:endParaRPr lang="en-US" sz="1800" b="1"/>
          </a:p>
        </p:txBody>
      </p:sp>
      <p:sp>
        <p:nvSpPr>
          <p:cNvPr id="5" name="TextBox 7">
            <a:extLst>
              <a:ext uri="{FF2B5EF4-FFF2-40B4-BE49-F238E27FC236}">
                <a16:creationId xmlns:a16="http://schemas.microsoft.com/office/drawing/2014/main" id="{D1D048A4-8EF0-1746-8963-DEB6899E155B}"/>
              </a:ext>
            </a:extLst>
          </p:cNvPr>
          <p:cNvSpPr txBox="1"/>
          <p:nvPr/>
        </p:nvSpPr>
        <p:spPr>
          <a:xfrm>
            <a:off x="514592" y="2717491"/>
            <a:ext cx="10575234" cy="3416320"/>
          </a:xfrm>
          <a:prstGeom prst="rect">
            <a:avLst/>
          </a:prstGeom>
          <a:noFill/>
        </p:spPr>
        <p:txBody>
          <a:bodyPr wrap="square">
            <a:spAutoFit/>
          </a:bodyPr>
          <a:lstStyle/>
          <a:p>
            <a:r>
              <a:rPr lang="es-ES" sz="1800" dirty="0" err="1"/>
              <a:t>You</a:t>
            </a:r>
            <a:r>
              <a:rPr lang="es-ES" sz="1800" dirty="0"/>
              <a:t> can </a:t>
            </a:r>
            <a:r>
              <a:rPr lang="es-ES" sz="1800" dirty="0" err="1"/>
              <a:t>choose</a:t>
            </a:r>
            <a:r>
              <a:rPr lang="es-ES" sz="1800" dirty="0"/>
              <a:t> </a:t>
            </a:r>
            <a:r>
              <a:rPr lang="es-ES" sz="1800" dirty="0" err="1"/>
              <a:t>which</a:t>
            </a:r>
            <a:r>
              <a:rPr lang="es-ES" sz="1800" dirty="0"/>
              <a:t> </a:t>
            </a:r>
            <a:r>
              <a:rPr lang="es-ES" sz="1800" dirty="0" err="1"/>
              <a:t>is</a:t>
            </a:r>
            <a:r>
              <a:rPr lang="es-ES" sz="1800" dirty="0"/>
              <a:t> </a:t>
            </a:r>
            <a:r>
              <a:rPr lang="es-ES" sz="1800" dirty="0" err="1"/>
              <a:t>best</a:t>
            </a:r>
            <a:r>
              <a:rPr lang="es-ES" sz="1800" dirty="0"/>
              <a:t> </a:t>
            </a:r>
            <a:r>
              <a:rPr lang="es-ES" sz="1800" dirty="0" err="1"/>
              <a:t>for</a:t>
            </a:r>
            <a:r>
              <a:rPr lang="es-ES" sz="1800" dirty="0"/>
              <a:t> </a:t>
            </a:r>
            <a:r>
              <a:rPr lang="es-ES" sz="1800" dirty="0" err="1"/>
              <a:t>you</a:t>
            </a:r>
            <a:r>
              <a:rPr lang="es-ES" sz="1800" dirty="0"/>
              <a:t> in </a:t>
            </a:r>
            <a:r>
              <a:rPr lang="es-ES" sz="1800" dirty="0" err="1"/>
              <a:t>each</a:t>
            </a:r>
            <a:r>
              <a:rPr lang="es-ES" sz="1800" dirty="0"/>
              <a:t> case, </a:t>
            </a:r>
            <a:r>
              <a:rPr lang="es-ES" sz="1800" dirty="0" err="1"/>
              <a:t>but</a:t>
            </a:r>
            <a:r>
              <a:rPr lang="es-ES" sz="1800" dirty="0"/>
              <a:t> </a:t>
            </a:r>
            <a:r>
              <a:rPr lang="es-ES" sz="1800" dirty="0" err="1"/>
              <a:t>have</a:t>
            </a:r>
            <a:r>
              <a:rPr lang="es-ES" sz="1800" dirty="0"/>
              <a:t> in </a:t>
            </a:r>
            <a:r>
              <a:rPr lang="es-ES" sz="1800" dirty="0" err="1"/>
              <a:t>mind</a:t>
            </a:r>
            <a:r>
              <a:rPr lang="es-ES" sz="1800" dirty="0"/>
              <a:t>:</a:t>
            </a:r>
          </a:p>
          <a:p>
            <a:endParaRPr lang="es-ES" sz="1800" dirty="0"/>
          </a:p>
          <a:p>
            <a:r>
              <a:rPr lang="es-ES" sz="1800" dirty="0" err="1"/>
              <a:t>Using</a:t>
            </a:r>
            <a:r>
              <a:rPr lang="es-ES" sz="1800" dirty="0"/>
              <a:t> </a:t>
            </a:r>
            <a:r>
              <a:rPr lang="es-ES" sz="1800" b="1" dirty="0" err="1"/>
              <a:t>Handlers</a:t>
            </a:r>
            <a:endParaRPr lang="es-ES" sz="1800" b="1" dirty="0"/>
          </a:p>
          <a:p>
            <a:pPr marL="285750" indent="-285750">
              <a:buFont typeface="Arial" panose="020B0604020202020204" pitchFamily="34" charset="0"/>
              <a:buChar char="•"/>
            </a:pPr>
            <a:r>
              <a:rPr lang="es-ES" sz="1800" dirty="0" err="1"/>
              <a:t>Require</a:t>
            </a:r>
            <a:r>
              <a:rPr lang="es-ES" sz="1800" dirty="0"/>
              <a:t> </a:t>
            </a:r>
            <a:r>
              <a:rPr lang="es-ES" sz="1800" i="1" dirty="0"/>
              <a:t>"</a:t>
            </a:r>
            <a:r>
              <a:rPr lang="es-ES" sz="1800" i="1" dirty="0" err="1"/>
              <a:t>some</a:t>
            </a:r>
            <a:r>
              <a:rPr lang="es-ES" sz="1800" i="1" dirty="0"/>
              <a:t> time" </a:t>
            </a:r>
            <a:r>
              <a:rPr lang="es-ES" sz="1800" dirty="0" err="1"/>
              <a:t>for</a:t>
            </a:r>
            <a:r>
              <a:rPr lang="es-ES" sz="1800" dirty="0"/>
              <a:t> </a:t>
            </a:r>
            <a:r>
              <a:rPr lang="es-ES" sz="1800" dirty="0" err="1"/>
              <a:t>code</a:t>
            </a:r>
            <a:r>
              <a:rPr lang="es-ES" sz="1800" dirty="0"/>
              <a:t> conversión.</a:t>
            </a:r>
          </a:p>
          <a:p>
            <a:pPr marL="285750" indent="-285750">
              <a:buFont typeface="Arial" panose="020B0604020202020204" pitchFamily="34" charset="0"/>
              <a:buChar char="•"/>
            </a:pPr>
            <a:r>
              <a:rPr lang="es-ES" sz="1800" dirty="0" err="1"/>
              <a:t>Every</a:t>
            </a:r>
            <a:r>
              <a:rPr lang="es-ES" sz="1800" dirty="0"/>
              <a:t> </a:t>
            </a:r>
            <a:r>
              <a:rPr lang="es-ES" sz="1800" dirty="0" err="1"/>
              <a:t>Handler</a:t>
            </a:r>
            <a:r>
              <a:rPr lang="es-ES" sz="1800" dirty="0"/>
              <a:t> </a:t>
            </a:r>
            <a:r>
              <a:rPr lang="es-ES" sz="1800" dirty="0" err="1"/>
              <a:t>is</a:t>
            </a:r>
            <a:r>
              <a:rPr lang="es-ES" sz="1800" dirty="0"/>
              <a:t> </a:t>
            </a:r>
            <a:r>
              <a:rPr lang="es-ES" sz="1800" dirty="0" err="1"/>
              <a:t>equivalent</a:t>
            </a:r>
            <a:r>
              <a:rPr lang="es-ES" sz="1800" dirty="0"/>
              <a:t> to a </a:t>
            </a:r>
            <a:r>
              <a:rPr lang="es-ES" sz="1800" dirty="0" err="1"/>
              <a:t>Fast</a:t>
            </a:r>
            <a:r>
              <a:rPr lang="es-ES" sz="1800" dirty="0"/>
              <a:t> </a:t>
            </a:r>
            <a:r>
              <a:rPr lang="es-ES" sz="1800" dirty="0" err="1"/>
              <a:t>Renderer</a:t>
            </a:r>
            <a:r>
              <a:rPr lang="es-ES" sz="1800" dirty="0"/>
              <a:t> in </a:t>
            </a:r>
            <a:r>
              <a:rPr lang="es-ES" sz="1800" dirty="0" err="1"/>
              <a:t>addition</a:t>
            </a:r>
            <a:r>
              <a:rPr lang="es-ES" sz="1800" dirty="0"/>
              <a:t> to </a:t>
            </a:r>
            <a:r>
              <a:rPr lang="es-ES" sz="1800" dirty="0" err="1"/>
              <a:t>being</a:t>
            </a:r>
            <a:r>
              <a:rPr lang="es-ES" sz="1800" dirty="0"/>
              <a:t> </a:t>
            </a:r>
            <a:r>
              <a:rPr lang="es-ES" sz="1800" dirty="0" err="1"/>
              <a:t>managed</a:t>
            </a:r>
            <a:r>
              <a:rPr lang="es-ES" sz="1800" dirty="0"/>
              <a:t> </a:t>
            </a:r>
            <a:r>
              <a:rPr lang="es-ES" sz="1800" dirty="0" err="1"/>
              <a:t>differently</a:t>
            </a:r>
            <a:r>
              <a:rPr lang="es-ES" sz="1800" dirty="0"/>
              <a:t> </a:t>
            </a:r>
            <a:r>
              <a:rPr lang="es-ES" sz="1800" dirty="0" err="1"/>
              <a:t>by</a:t>
            </a:r>
            <a:r>
              <a:rPr lang="es-ES" sz="1800" dirty="0"/>
              <a:t> </a:t>
            </a:r>
            <a:r>
              <a:rPr lang="es-ES" sz="1800" dirty="0" err="1"/>
              <a:t>Layouts</a:t>
            </a:r>
            <a:r>
              <a:rPr lang="es-ES" sz="1800" dirty="0"/>
              <a:t> </a:t>
            </a:r>
            <a:r>
              <a:rPr lang="es-ES" sz="1800" dirty="0" err="1"/>
              <a:t>having</a:t>
            </a:r>
            <a:r>
              <a:rPr lang="es-ES" sz="1800" dirty="0"/>
              <a:t> a </a:t>
            </a:r>
            <a:r>
              <a:rPr lang="es-ES" sz="1800" dirty="0" err="1"/>
              <a:t>better</a:t>
            </a:r>
            <a:r>
              <a:rPr lang="es-ES" sz="1800" dirty="0"/>
              <a:t> performance.</a:t>
            </a:r>
          </a:p>
          <a:p>
            <a:pPr marL="285750" indent="-285750">
              <a:buFont typeface="Arial" panose="020B0604020202020204" pitchFamily="34" charset="0"/>
              <a:buChar char="•"/>
            </a:pPr>
            <a:r>
              <a:rPr lang="es-ES" sz="1800" dirty="0" err="1"/>
              <a:t>Allow</a:t>
            </a:r>
            <a:r>
              <a:rPr lang="es-ES" sz="1800" dirty="0"/>
              <a:t> more </a:t>
            </a:r>
            <a:r>
              <a:rPr lang="es-ES" sz="1800" dirty="0" err="1"/>
              <a:t>extensibility</a:t>
            </a:r>
            <a:r>
              <a:rPr lang="es-ES" sz="1800" dirty="0"/>
              <a:t> </a:t>
            </a:r>
            <a:r>
              <a:rPr lang="es-ES" sz="1800" dirty="0" err="1"/>
              <a:t>options</a:t>
            </a:r>
            <a:r>
              <a:rPr lang="es-ES" sz="1800" dirty="0"/>
              <a:t>.</a:t>
            </a:r>
          </a:p>
          <a:p>
            <a:pPr marL="285750" indent="-285750">
              <a:buFont typeface="Arial" panose="020B0604020202020204" pitchFamily="34" charset="0"/>
              <a:buChar char="•"/>
            </a:pPr>
            <a:endParaRPr lang="es-ES" sz="1800" dirty="0"/>
          </a:p>
          <a:p>
            <a:r>
              <a:rPr lang="es-ES" sz="1800" dirty="0" err="1"/>
              <a:t>Using</a:t>
            </a:r>
            <a:r>
              <a:rPr lang="es-ES" sz="1800" dirty="0"/>
              <a:t> </a:t>
            </a:r>
            <a:r>
              <a:rPr lang="es-ES" sz="1800" b="1" dirty="0" err="1"/>
              <a:t>Renderers</a:t>
            </a:r>
            <a:endParaRPr lang="es-ES" sz="1800" b="1" dirty="0"/>
          </a:p>
          <a:p>
            <a:pPr marL="285750" indent="-285750">
              <a:buFont typeface="Arial" panose="020B0604020202020204" pitchFamily="34" charset="0"/>
              <a:buChar char="•"/>
            </a:pPr>
            <a:r>
              <a:rPr lang="es-ES" sz="1800" dirty="0" err="1"/>
              <a:t>It</a:t>
            </a:r>
            <a:r>
              <a:rPr lang="es-ES" sz="1800" dirty="0"/>
              <a:t> </a:t>
            </a:r>
            <a:r>
              <a:rPr lang="es-ES" sz="1800" dirty="0" err="1"/>
              <a:t>does</a:t>
            </a:r>
            <a:r>
              <a:rPr lang="es-ES" sz="1800" dirty="0"/>
              <a:t> </a:t>
            </a:r>
            <a:r>
              <a:rPr lang="es-ES" sz="1800" dirty="0" err="1"/>
              <a:t>not</a:t>
            </a:r>
            <a:r>
              <a:rPr lang="es-ES" sz="1800" dirty="0"/>
              <a:t> </a:t>
            </a:r>
            <a:r>
              <a:rPr lang="es-ES" sz="1800" dirty="0" err="1"/>
              <a:t>require</a:t>
            </a:r>
            <a:r>
              <a:rPr lang="es-ES" sz="1800" dirty="0"/>
              <a:t> </a:t>
            </a:r>
            <a:r>
              <a:rPr lang="es-ES" sz="1800" dirty="0" err="1"/>
              <a:t>changes</a:t>
            </a:r>
            <a:r>
              <a:rPr lang="es-ES" sz="1800" dirty="0"/>
              <a:t>.</a:t>
            </a:r>
          </a:p>
          <a:p>
            <a:pPr marL="285750" indent="-285750">
              <a:buFont typeface="Arial" panose="020B0604020202020204" pitchFamily="34" charset="0"/>
              <a:buChar char="•"/>
            </a:pPr>
            <a:r>
              <a:rPr lang="es-ES" sz="1800" dirty="0" err="1"/>
              <a:t>You</a:t>
            </a:r>
            <a:r>
              <a:rPr lang="es-ES" sz="1800" dirty="0"/>
              <a:t> </a:t>
            </a:r>
            <a:r>
              <a:rPr lang="es-ES" sz="1800" dirty="0" err="1"/>
              <a:t>don't</a:t>
            </a:r>
            <a:r>
              <a:rPr lang="es-ES" sz="1800" dirty="0"/>
              <a:t> </a:t>
            </a:r>
            <a:r>
              <a:rPr lang="es-ES" sz="1800" dirty="0" err="1"/>
              <a:t>take</a:t>
            </a:r>
            <a:r>
              <a:rPr lang="es-ES" sz="1800" dirty="0"/>
              <a:t> </a:t>
            </a:r>
            <a:r>
              <a:rPr lang="es-ES" sz="1800" dirty="0" err="1"/>
              <a:t>advantage</a:t>
            </a:r>
            <a:r>
              <a:rPr lang="es-ES" sz="1800" dirty="0"/>
              <a:t> of </a:t>
            </a:r>
            <a:r>
              <a:rPr lang="es-ES" sz="1800" dirty="0" err="1"/>
              <a:t>any</a:t>
            </a:r>
            <a:r>
              <a:rPr lang="es-ES" sz="1800" dirty="0"/>
              <a:t> of </a:t>
            </a:r>
            <a:r>
              <a:rPr lang="es-ES" sz="1800" dirty="0" err="1"/>
              <a:t>the</a:t>
            </a:r>
            <a:r>
              <a:rPr lang="es-ES" sz="1800" dirty="0"/>
              <a:t> </a:t>
            </a:r>
            <a:r>
              <a:rPr lang="es-ES" sz="1800" dirty="0" err="1"/>
              <a:t>handlers</a:t>
            </a:r>
            <a:r>
              <a:rPr lang="es-ES" sz="1800" dirty="0"/>
              <a:t> </a:t>
            </a:r>
            <a:r>
              <a:rPr lang="es-ES" sz="1800" dirty="0" err="1"/>
              <a:t>improvements</a:t>
            </a:r>
            <a:r>
              <a:rPr lang="es-ES" sz="1800" dirty="0"/>
              <a:t> (performance, </a:t>
            </a:r>
            <a:r>
              <a:rPr lang="es-ES" sz="1800" dirty="0" err="1"/>
              <a:t>extensibility</a:t>
            </a:r>
            <a:r>
              <a:rPr lang="es-ES" sz="1800" dirty="0"/>
              <a:t>, etc.)</a:t>
            </a:r>
          </a:p>
          <a:p>
            <a:endParaRPr lang="en-US" sz="1800" b="1" dirty="0"/>
          </a:p>
        </p:txBody>
      </p:sp>
    </p:spTree>
    <p:extLst>
      <p:ext uri="{BB962C8B-B14F-4D97-AF65-F5344CB8AC3E}">
        <p14:creationId xmlns:p14="http://schemas.microsoft.com/office/powerpoint/2010/main" val="10933415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027FA-41FA-45EA-90D7-D2665C65DF9F}"/>
              </a:ext>
            </a:extLst>
          </p:cNvPr>
          <p:cNvSpPr>
            <a:spLocks noGrp="1"/>
          </p:cNvSpPr>
          <p:nvPr>
            <p:ph type="title"/>
          </p:nvPr>
        </p:nvSpPr>
        <p:spPr/>
        <p:txBody>
          <a:bodyPr/>
          <a:lstStyle/>
          <a:p>
            <a:r>
              <a:rPr lang="en-US">
                <a:solidFill>
                  <a:schemeClr val="tx1"/>
                </a:solidFill>
              </a:rPr>
              <a:t>Journey to one .NET </a:t>
            </a:r>
          </a:p>
        </p:txBody>
      </p:sp>
      <p:pic>
        <p:nvPicPr>
          <p:cNvPr id="4" name="Graphic 3">
            <a:extLst>
              <a:ext uri="{FF2B5EF4-FFF2-40B4-BE49-F238E27FC236}">
                <a16:creationId xmlns:a16="http://schemas.microsoft.com/office/drawing/2014/main" id="{46B97473-DC6F-4D3F-829E-150F9FC524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19804" y="3752805"/>
            <a:ext cx="5523716" cy="2857094"/>
          </a:xfrm>
          <a:prstGeom prst="rect">
            <a:avLst/>
          </a:prstGeom>
        </p:spPr>
      </p:pic>
    </p:spTree>
    <p:extLst>
      <p:ext uri="{BB962C8B-B14F-4D97-AF65-F5344CB8AC3E}">
        <p14:creationId xmlns:p14="http://schemas.microsoft.com/office/powerpoint/2010/main" val="2958740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D83A0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896044" y="2447747"/>
            <a:ext cx="6471195" cy="2215991"/>
          </a:xfrm>
        </p:spPr>
        <p:txBody>
          <a:bodyPr/>
          <a:lstStyle/>
          <a:p>
            <a:r>
              <a:rPr lang="en-US" sz="4800" dirty="0">
                <a:solidFill>
                  <a:schemeClr val="tx1"/>
                </a:solidFill>
                <a:cs typeface="Segoe UI Semibold"/>
              </a:rPr>
              <a:t>Mixing renderers and handlers in the same .NET MAUI App</a:t>
            </a:r>
            <a:endParaRPr lang="en-US" sz="4800" dirty="0">
              <a:solidFill>
                <a:schemeClr val="tx1"/>
              </a:solidFill>
              <a:cs typeface="Segoe UI"/>
            </a:endParaRPr>
          </a:p>
        </p:txBody>
      </p:sp>
      <p:pic>
        <p:nvPicPr>
          <p:cNvPr id="5" name="Graphic 5">
            <a:extLst>
              <a:ext uri="{FF2B5EF4-FFF2-40B4-BE49-F238E27FC236}">
                <a16:creationId xmlns:a16="http://schemas.microsoft.com/office/drawing/2014/main" id="{552FBB34-8968-BF49-8CEC-0DF422ADDE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968341" y="2680717"/>
            <a:ext cx="3591869" cy="3605172"/>
          </a:xfrm>
          <a:prstGeom prst="rect">
            <a:avLst/>
          </a:prstGeom>
        </p:spPr>
      </p:pic>
    </p:spTree>
    <p:extLst>
      <p:ext uri="{BB962C8B-B14F-4D97-AF65-F5344CB8AC3E}">
        <p14:creationId xmlns:p14="http://schemas.microsoft.com/office/powerpoint/2010/main" val="295401422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9D302-E5A0-304C-9555-5B404D2160B7}"/>
              </a:ext>
            </a:extLst>
          </p:cNvPr>
          <p:cNvSpPr>
            <a:spLocks noGrp="1"/>
          </p:cNvSpPr>
          <p:nvPr>
            <p:ph type="title"/>
          </p:nvPr>
        </p:nvSpPr>
        <p:spPr>
          <a:xfrm>
            <a:off x="831850" y="4382438"/>
            <a:ext cx="10515600" cy="923010"/>
          </a:xfrm>
        </p:spPr>
        <p:txBody>
          <a:bodyPr/>
          <a:lstStyle/>
          <a:p>
            <a:r>
              <a:rPr lang="en-US" dirty="0"/>
              <a:t>Questions?</a:t>
            </a:r>
          </a:p>
        </p:txBody>
      </p:sp>
      <p:pic>
        <p:nvPicPr>
          <p:cNvPr id="3" name="Graphic 5">
            <a:extLst>
              <a:ext uri="{FF2B5EF4-FFF2-40B4-BE49-F238E27FC236}">
                <a16:creationId xmlns:a16="http://schemas.microsoft.com/office/drawing/2014/main" id="{C17E0E29-B16D-D24A-921C-0F43EB771A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24927" y="3991655"/>
            <a:ext cx="2369939" cy="2866345"/>
          </a:xfrm>
          <a:prstGeom prst="rect">
            <a:avLst/>
          </a:prstGeom>
        </p:spPr>
      </p:pic>
    </p:spTree>
    <p:extLst>
      <p:ext uri="{BB962C8B-B14F-4D97-AF65-F5344CB8AC3E}">
        <p14:creationId xmlns:p14="http://schemas.microsoft.com/office/powerpoint/2010/main" val="402194976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9D302-E5A0-304C-9555-5B404D2160B7}"/>
              </a:ext>
            </a:extLst>
          </p:cNvPr>
          <p:cNvSpPr>
            <a:spLocks noGrp="1"/>
          </p:cNvSpPr>
          <p:nvPr>
            <p:ph type="title"/>
          </p:nvPr>
        </p:nvSpPr>
        <p:spPr>
          <a:xfrm>
            <a:off x="831850" y="4382438"/>
            <a:ext cx="10515600" cy="923010"/>
          </a:xfrm>
        </p:spPr>
        <p:txBody>
          <a:bodyPr/>
          <a:lstStyle/>
          <a:p>
            <a:r>
              <a:rPr lang="en-US" dirty="0"/>
              <a:t>Thanks for joining!</a:t>
            </a:r>
          </a:p>
        </p:txBody>
      </p:sp>
      <p:pic>
        <p:nvPicPr>
          <p:cNvPr id="4" name="Graphic 3">
            <a:extLst>
              <a:ext uri="{FF2B5EF4-FFF2-40B4-BE49-F238E27FC236}">
                <a16:creationId xmlns:a16="http://schemas.microsoft.com/office/drawing/2014/main" id="{05D910EE-5034-9441-BC75-0DA291E2B0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8651" y="3575030"/>
            <a:ext cx="2438054" cy="2514243"/>
          </a:xfrm>
          <a:prstGeom prst="rect">
            <a:avLst/>
          </a:prstGeom>
        </p:spPr>
      </p:pic>
    </p:spTree>
    <p:extLst>
      <p:ext uri="{BB962C8B-B14F-4D97-AF65-F5344CB8AC3E}">
        <p14:creationId xmlns:p14="http://schemas.microsoft.com/office/powerpoint/2010/main" val="39900571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8F1EA-4A09-435B-9F26-B403A239F6B9}"/>
              </a:ext>
            </a:extLst>
          </p:cNvPr>
          <p:cNvSpPr>
            <a:spLocks noGrp="1"/>
          </p:cNvSpPr>
          <p:nvPr>
            <p:ph type="title"/>
          </p:nvPr>
        </p:nvSpPr>
        <p:spPr>
          <a:xfrm>
            <a:off x="3886511" y="582666"/>
            <a:ext cx="7719491" cy="553920"/>
          </a:xfrm>
        </p:spPr>
        <p:txBody>
          <a:bodyPr/>
          <a:lstStyle/>
          <a:p>
            <a:r>
              <a:rPr lang="en-US">
                <a:cs typeface="Segoe UI"/>
              </a:rPr>
              <a:t>– .NET 5 to 6 "wave"</a:t>
            </a:r>
            <a:endParaRPr lang="en-US"/>
          </a:p>
        </p:txBody>
      </p:sp>
      <p:sp>
        <p:nvSpPr>
          <p:cNvPr id="3" name="Rectangle 2">
            <a:extLst>
              <a:ext uri="{FF2B5EF4-FFF2-40B4-BE49-F238E27FC236}">
                <a16:creationId xmlns:a16="http://schemas.microsoft.com/office/drawing/2014/main" id="{B2EBB25A-E3E8-4576-96F0-82DE397E8EC7}"/>
              </a:ext>
            </a:extLst>
          </p:cNvPr>
          <p:cNvSpPr/>
          <p:nvPr/>
        </p:nvSpPr>
        <p:spPr bwMode="auto">
          <a:xfrm>
            <a:off x="886563" y="1809979"/>
            <a:ext cx="2999950" cy="6952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000">
                <a:solidFill>
                  <a:srgbClr val="FFFFFF"/>
                </a:solidFill>
                <a:latin typeface="Segoe UI"/>
                <a:ea typeface="Segoe UI" pitchFamily="34" charset="0"/>
                <a:cs typeface="Segoe UI" pitchFamily="34" charset="0"/>
              </a:rPr>
              <a:t>.NET Framework</a:t>
            </a:r>
          </a:p>
        </p:txBody>
      </p:sp>
      <p:sp>
        <p:nvSpPr>
          <p:cNvPr id="7" name="Rectangle 6">
            <a:extLst>
              <a:ext uri="{FF2B5EF4-FFF2-40B4-BE49-F238E27FC236}">
                <a16:creationId xmlns:a16="http://schemas.microsoft.com/office/drawing/2014/main" id="{44B3F8CB-A341-4F83-828F-8E5838727288}"/>
              </a:ext>
            </a:extLst>
          </p:cNvPr>
          <p:cNvSpPr/>
          <p:nvPr/>
        </p:nvSpPr>
        <p:spPr bwMode="auto">
          <a:xfrm>
            <a:off x="886562" y="4005183"/>
            <a:ext cx="2999950" cy="6952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000">
                <a:solidFill>
                  <a:schemeClr val="tx1"/>
                </a:solidFill>
                <a:latin typeface="Segoe UI"/>
                <a:ea typeface="Segoe UI" pitchFamily="34" charset="0"/>
                <a:cs typeface="Segoe UI" pitchFamily="34" charset="0"/>
              </a:rPr>
              <a:t>Mono / Xamarin</a:t>
            </a:r>
          </a:p>
        </p:txBody>
      </p:sp>
      <p:sp>
        <p:nvSpPr>
          <p:cNvPr id="5" name="Rectangle 4">
            <a:extLst>
              <a:ext uri="{FF2B5EF4-FFF2-40B4-BE49-F238E27FC236}">
                <a16:creationId xmlns:a16="http://schemas.microsoft.com/office/drawing/2014/main" id="{9800192F-208F-4F24-87F9-75A65AE119DC}"/>
              </a:ext>
            </a:extLst>
          </p:cNvPr>
          <p:cNvSpPr/>
          <p:nvPr/>
        </p:nvSpPr>
        <p:spPr bwMode="auto">
          <a:xfrm>
            <a:off x="886562" y="2907581"/>
            <a:ext cx="2999950" cy="69522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000">
                <a:solidFill>
                  <a:srgbClr val="FFFFFF"/>
                </a:solidFill>
                <a:latin typeface="Segoe UI"/>
                <a:ea typeface="Segoe UI" pitchFamily="34" charset="0"/>
                <a:cs typeface="Segoe UI" pitchFamily="34" charset="0"/>
              </a:rPr>
              <a:t>.NET Core</a:t>
            </a:r>
          </a:p>
        </p:txBody>
      </p:sp>
      <p:sp>
        <p:nvSpPr>
          <p:cNvPr id="9" name="Rectangle 8">
            <a:extLst>
              <a:ext uri="{FF2B5EF4-FFF2-40B4-BE49-F238E27FC236}">
                <a16:creationId xmlns:a16="http://schemas.microsoft.com/office/drawing/2014/main" id="{D828824C-81E1-4BB4-8C9B-C6D5968F3BA8}"/>
              </a:ext>
            </a:extLst>
          </p:cNvPr>
          <p:cNvSpPr/>
          <p:nvPr/>
        </p:nvSpPr>
        <p:spPr bwMode="auto">
          <a:xfrm>
            <a:off x="886561" y="2907581"/>
            <a:ext cx="2999950" cy="695226"/>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000">
                <a:solidFill>
                  <a:srgbClr val="FFFFFF"/>
                </a:solidFill>
                <a:latin typeface="Segoe UI"/>
                <a:ea typeface="Segoe UI" pitchFamily="34" charset="0"/>
                <a:cs typeface="Segoe UI" pitchFamily="34" charset="0"/>
              </a:rPr>
              <a:t>.NET</a:t>
            </a:r>
          </a:p>
        </p:txBody>
      </p:sp>
      <p:sp>
        <p:nvSpPr>
          <p:cNvPr id="11" name="TextBox 10">
            <a:extLst>
              <a:ext uri="{FF2B5EF4-FFF2-40B4-BE49-F238E27FC236}">
                <a16:creationId xmlns:a16="http://schemas.microsoft.com/office/drawing/2014/main" id="{C0E7814F-772A-488B-9829-94D3C5B349DF}"/>
              </a:ext>
            </a:extLst>
          </p:cNvPr>
          <p:cNvSpPr txBox="1"/>
          <p:nvPr/>
        </p:nvSpPr>
        <p:spPr>
          <a:xfrm>
            <a:off x="4353172" y="1824235"/>
            <a:ext cx="7618919" cy="2917308"/>
          </a:xfrm>
          <a:prstGeom prst="rect">
            <a:avLst/>
          </a:prstGeom>
          <a:noFill/>
        </p:spPr>
        <p:txBody>
          <a:bodyPr wrap="square">
            <a:spAutoFit/>
          </a:bodyPr>
          <a:lstStyle/>
          <a:p>
            <a:pPr defTabSz="914192">
              <a:defRPr/>
            </a:pPr>
            <a:r>
              <a:rPr lang="en-US" sz="2000">
                <a:latin typeface="Segoe UI"/>
              </a:rPr>
              <a:t>Single SDK, one BCL, unified toolchain</a:t>
            </a:r>
          </a:p>
          <a:p>
            <a:pPr defTabSz="914192">
              <a:defRPr/>
            </a:pPr>
            <a:endParaRPr lang="en-US" sz="2000">
              <a:latin typeface="Segoe UI"/>
            </a:endParaRPr>
          </a:p>
          <a:p>
            <a:pPr defTabSz="914192">
              <a:defRPr/>
            </a:pPr>
            <a:r>
              <a:rPr lang="en-US" sz="2000">
                <a:latin typeface="Segoe UI"/>
              </a:rPr>
              <a:t>Cross-platform native UI </a:t>
            </a:r>
          </a:p>
          <a:p>
            <a:pPr defTabSz="914192">
              <a:defRPr/>
            </a:pPr>
            <a:endParaRPr lang="en-US" sz="2000">
              <a:latin typeface="Segoe UI"/>
            </a:endParaRPr>
          </a:p>
          <a:p>
            <a:pPr defTabSz="914192">
              <a:defRPr/>
            </a:pPr>
            <a:r>
              <a:rPr lang="en-US" sz="2000">
                <a:latin typeface="Segoe UI"/>
              </a:rPr>
              <a:t>Cross-platform web UI</a:t>
            </a:r>
          </a:p>
          <a:p>
            <a:pPr defTabSz="914192">
              <a:defRPr/>
            </a:pPr>
            <a:endParaRPr lang="en-US" sz="2000">
              <a:latin typeface="Segoe UI"/>
            </a:endParaRPr>
          </a:p>
          <a:p>
            <a:pPr defTabSz="914192">
              <a:defRPr/>
            </a:pPr>
            <a:r>
              <a:rPr lang="en-US" sz="2000">
                <a:latin typeface="Segoe UI"/>
              </a:rPr>
              <a:t>Cloud native investments</a:t>
            </a:r>
          </a:p>
          <a:p>
            <a:pPr defTabSz="914192">
              <a:defRPr/>
            </a:pPr>
            <a:endParaRPr lang="en-US" sz="2000">
              <a:latin typeface="Segoe UI"/>
            </a:endParaRPr>
          </a:p>
          <a:p>
            <a:pPr defTabSz="914192">
              <a:defRPr/>
            </a:pPr>
            <a:r>
              <a:rPr lang="en-US" sz="2000">
                <a:latin typeface="Segoe UI"/>
              </a:rPr>
              <a:t>Continue improvements in speed, size, diagnostics, Azure services</a:t>
            </a:r>
          </a:p>
        </p:txBody>
      </p:sp>
      <p:sp>
        <p:nvSpPr>
          <p:cNvPr id="13" name="TextBox 12">
            <a:extLst>
              <a:ext uri="{FF2B5EF4-FFF2-40B4-BE49-F238E27FC236}">
                <a16:creationId xmlns:a16="http://schemas.microsoft.com/office/drawing/2014/main" id="{DF9CE111-90D6-418A-8618-5D5DA326FEC0}"/>
              </a:ext>
            </a:extLst>
          </p:cNvPr>
          <p:cNvSpPr txBox="1"/>
          <p:nvPr/>
        </p:nvSpPr>
        <p:spPr>
          <a:xfrm>
            <a:off x="2148448" y="5586700"/>
            <a:ext cx="7895105" cy="406208"/>
          </a:xfrm>
          <a:prstGeom prst="rect">
            <a:avLst/>
          </a:prstGeom>
          <a:noFill/>
        </p:spPr>
        <p:txBody>
          <a:bodyPr wrap="square">
            <a:spAutoFit/>
          </a:bodyPr>
          <a:lstStyle/>
          <a:p>
            <a:pPr algn="ctr" defTabSz="914192">
              <a:defRPr/>
            </a:pPr>
            <a:r>
              <a:rPr lang="en-US" sz="2000" b="1">
                <a:latin typeface="Segoe UI"/>
              </a:rPr>
              <a:t>.NET has the best of breed solutions for all modern workloads</a:t>
            </a:r>
          </a:p>
        </p:txBody>
      </p:sp>
      <p:sp>
        <p:nvSpPr>
          <p:cNvPr id="10" name="Title 1">
            <a:extLst>
              <a:ext uri="{FF2B5EF4-FFF2-40B4-BE49-F238E27FC236}">
                <a16:creationId xmlns:a16="http://schemas.microsoft.com/office/drawing/2014/main" id="{7CB943EA-396B-4F9A-83EA-876BA77BA53F}"/>
              </a:ext>
            </a:extLst>
          </p:cNvPr>
          <p:cNvSpPr txBox="1">
            <a:spLocks/>
          </p:cNvSpPr>
          <p:nvPr/>
        </p:nvSpPr>
        <p:spPr>
          <a:xfrm>
            <a:off x="586001" y="582588"/>
            <a:ext cx="343080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32563">
              <a:defRPr/>
            </a:pPr>
            <a:r>
              <a:rPr lang="en-US">
                <a:latin typeface="Segoe UI Semibold"/>
                <a:cs typeface="Segoe UI"/>
              </a:rPr>
              <a:t>One .NET vision</a:t>
            </a:r>
            <a:endParaRPr lang="en-US">
              <a:latin typeface="Segoe UI Semibold"/>
            </a:endParaRPr>
          </a:p>
        </p:txBody>
      </p:sp>
    </p:spTree>
    <p:extLst>
      <p:ext uri="{BB962C8B-B14F-4D97-AF65-F5344CB8AC3E}">
        <p14:creationId xmlns:p14="http://schemas.microsoft.com/office/powerpoint/2010/main" val="4231693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3.125E-6 0.00417 L -3.125E-6 0.15903 " pathEditMode="relative" rAng="0" ptsTypes="AA">
                                      <p:cBhvr>
                                        <p:cTn id="6" dur="2000" fill="hold"/>
                                        <p:tgtEl>
                                          <p:spTgt spid="3"/>
                                        </p:tgtEl>
                                        <p:attrNameLst>
                                          <p:attrName>ppt_x</p:attrName>
                                          <p:attrName>ppt_y</p:attrName>
                                        </p:attrNameLst>
                                      </p:cBhvr>
                                      <p:rCtr x="0" y="7731"/>
                                    </p:animMotion>
                                  </p:childTnLst>
                                </p:cTn>
                              </p:par>
                              <p:par>
                                <p:cTn id="7" presetID="42" presetClass="path" presetSubtype="0" accel="50000" decel="50000" fill="hold" grpId="0" nodeType="withEffect">
                                  <p:stCondLst>
                                    <p:cond delay="0"/>
                                  </p:stCondLst>
                                  <p:childTnLst>
                                    <p:animMotion origin="layout" path="M -3.125E-6 -0.00694 L -3.125E-6 -0.15995 " pathEditMode="relative" rAng="0" ptsTypes="AA">
                                      <p:cBhvr>
                                        <p:cTn id="8" dur="2000" fill="hold"/>
                                        <p:tgtEl>
                                          <p:spTgt spid="7"/>
                                        </p:tgtEl>
                                        <p:attrNameLst>
                                          <p:attrName>ppt_x</p:attrName>
                                          <p:attrName>ppt_y</p:attrName>
                                        </p:attrNameLst>
                                      </p:cBhvr>
                                      <p:rCtr x="0" y="-7662"/>
                                    </p:animMotion>
                                  </p:childTnLst>
                                </p:cTn>
                              </p:par>
                            </p:childTnLst>
                          </p:cTn>
                        </p:par>
                        <p:par>
                          <p:cTn id="9" fill="hold">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2500"/>
                            </p:stCondLst>
                            <p:childTnLst>
                              <p:par>
                                <p:cTn id="14" presetID="10" presetClass="entr" presetSubtype="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par>
                          <p:cTn id="20" fill="hold">
                            <p:stCondLst>
                              <p:cond delay="300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P spid="9" grpId="0" animBg="1"/>
      <p:bldP spid="11"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0E7814F-772A-488B-9829-94D3C5B349DF}"/>
              </a:ext>
            </a:extLst>
          </p:cNvPr>
          <p:cNvSpPr txBox="1"/>
          <p:nvPr/>
        </p:nvSpPr>
        <p:spPr>
          <a:xfrm>
            <a:off x="5229011" y="1927658"/>
            <a:ext cx="6131014" cy="2917308"/>
          </a:xfrm>
          <a:prstGeom prst="rect">
            <a:avLst/>
          </a:prstGeom>
          <a:noFill/>
        </p:spPr>
        <p:txBody>
          <a:bodyPr wrap="square">
            <a:spAutoFit/>
          </a:bodyPr>
          <a:lstStyle/>
          <a:p>
            <a:r>
              <a:rPr lang="en-US" sz="2000" dirty="0"/>
              <a:t>Cross-platform, native UI </a:t>
            </a:r>
          </a:p>
          <a:p>
            <a:endParaRPr lang="en-US" sz="2000" dirty="0"/>
          </a:p>
          <a:p>
            <a:r>
              <a:rPr lang="en-US" sz="2000" dirty="0"/>
              <a:t>Single project, single codebase</a:t>
            </a:r>
          </a:p>
          <a:p>
            <a:endParaRPr lang="en-US" sz="2000" dirty="0"/>
          </a:p>
          <a:p>
            <a:r>
              <a:rPr lang="en-US" sz="2000" dirty="0"/>
              <a:t>Deploy to multiple devices, mobile &amp; desktop</a:t>
            </a:r>
          </a:p>
          <a:p>
            <a:endParaRPr lang="en-US" sz="2000" dirty="0"/>
          </a:p>
          <a:p>
            <a:r>
              <a:rPr lang="en-US" sz="2000" dirty="0"/>
              <a:t>Evolution of </a:t>
            </a:r>
            <a:r>
              <a:rPr lang="en-US" sz="2000" dirty="0" err="1"/>
              <a:t>Xamarin.Forms</a:t>
            </a:r>
            <a:endParaRPr lang="en-US" sz="2000" dirty="0"/>
          </a:p>
          <a:p>
            <a:endParaRPr lang="en-US" sz="2000" dirty="0"/>
          </a:p>
          <a:p>
            <a:r>
              <a:rPr lang="en-US" sz="2000" dirty="0"/>
              <a:t>Targeting .NET 6, available end of next year</a:t>
            </a:r>
          </a:p>
        </p:txBody>
      </p:sp>
      <p:sp>
        <p:nvSpPr>
          <p:cNvPr id="13" name="TextBox 12">
            <a:extLst>
              <a:ext uri="{FF2B5EF4-FFF2-40B4-BE49-F238E27FC236}">
                <a16:creationId xmlns:a16="http://schemas.microsoft.com/office/drawing/2014/main" id="{DF9CE111-90D6-418A-8618-5D5DA326FEC0}"/>
              </a:ext>
            </a:extLst>
          </p:cNvPr>
          <p:cNvSpPr txBox="1"/>
          <p:nvPr/>
        </p:nvSpPr>
        <p:spPr>
          <a:xfrm>
            <a:off x="2148448" y="5586700"/>
            <a:ext cx="7895105" cy="406208"/>
          </a:xfrm>
          <a:prstGeom prst="rect">
            <a:avLst/>
          </a:prstGeom>
          <a:noFill/>
        </p:spPr>
        <p:txBody>
          <a:bodyPr wrap="square">
            <a:spAutoFit/>
          </a:bodyPr>
          <a:lstStyle/>
          <a:p>
            <a:pPr algn="ctr"/>
            <a:r>
              <a:rPr lang="en-US" sz="2000" b="1"/>
              <a:t>Build beautiful, native UI for any device</a:t>
            </a:r>
          </a:p>
        </p:txBody>
      </p:sp>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lstStyle/>
          <a:p>
            <a:r>
              <a:rPr lang="en-US" err="1"/>
              <a:t>Xamarin.Forms</a:t>
            </a:r>
            <a:r>
              <a:rPr lang="en-US"/>
              <a:t> Evolution</a:t>
            </a:r>
          </a:p>
        </p:txBody>
      </p:sp>
      <p:grpSp>
        <p:nvGrpSpPr>
          <p:cNvPr id="43" name="Group 42">
            <a:extLst>
              <a:ext uri="{FF2B5EF4-FFF2-40B4-BE49-F238E27FC236}">
                <a16:creationId xmlns:a16="http://schemas.microsoft.com/office/drawing/2014/main" id="{63C05B96-40C9-492C-BFA2-160A56012513}"/>
              </a:ext>
            </a:extLst>
          </p:cNvPr>
          <p:cNvGrpSpPr/>
          <p:nvPr/>
        </p:nvGrpSpPr>
        <p:grpSpPr>
          <a:xfrm>
            <a:off x="4596025" y="1927658"/>
            <a:ext cx="2999951" cy="2658213"/>
            <a:chOff x="896455" y="1936327"/>
            <a:chExt cx="3000376" cy="2658590"/>
          </a:xfrm>
        </p:grpSpPr>
        <p:sp>
          <p:nvSpPr>
            <p:cNvPr id="5" name="Rectangle 4">
              <a:extLst>
                <a:ext uri="{FF2B5EF4-FFF2-40B4-BE49-F238E27FC236}">
                  <a16:creationId xmlns:a16="http://schemas.microsoft.com/office/drawing/2014/main" id="{9800192F-208F-4F24-87F9-75A65AE119DC}"/>
                </a:ext>
              </a:extLst>
            </p:cNvPr>
            <p:cNvSpPr/>
            <p:nvPr/>
          </p:nvSpPr>
          <p:spPr bwMode="auto">
            <a:xfrm>
              <a:off x="896457" y="3193256"/>
              <a:ext cx="3000374" cy="6953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r>
                <a:rPr lang="en-US" sz="2000">
                  <a:solidFill>
                    <a:schemeClr val="tx1"/>
                  </a:solidFill>
                  <a:ea typeface="Segoe UI" pitchFamily="34" charset="0"/>
                  <a:cs typeface="Segoe UI" pitchFamily="34" charset="0"/>
                </a:rPr>
                <a:t>.NET MAUI</a:t>
              </a:r>
            </a:p>
          </p:txBody>
        </p:sp>
        <p:sp>
          <p:nvSpPr>
            <p:cNvPr id="9" name="Rectangle 8">
              <a:extLst>
                <a:ext uri="{FF2B5EF4-FFF2-40B4-BE49-F238E27FC236}">
                  <a16:creationId xmlns:a16="http://schemas.microsoft.com/office/drawing/2014/main" id="{D828824C-81E1-4BB4-8C9B-C6D5968F3BA8}"/>
                </a:ext>
              </a:extLst>
            </p:cNvPr>
            <p:cNvSpPr/>
            <p:nvPr/>
          </p:nvSpPr>
          <p:spPr bwMode="auto">
            <a:xfrm>
              <a:off x="896455" y="3899592"/>
              <a:ext cx="3000375" cy="695325"/>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r>
                <a:rPr lang="en-US" sz="2000">
                  <a:solidFill>
                    <a:schemeClr val="tx1"/>
                  </a:solidFill>
                  <a:ea typeface="Segoe UI" pitchFamily="34" charset="0"/>
                  <a:cs typeface="Segoe UI" pitchFamily="34" charset="0"/>
                </a:rPr>
                <a:t>.NET Platform</a:t>
              </a:r>
            </a:p>
          </p:txBody>
        </p:sp>
        <p:grpSp>
          <p:nvGrpSpPr>
            <p:cNvPr id="26" name="monitor 1" descr="monitor, desktop">
              <a:extLst>
                <a:ext uri="{FF2B5EF4-FFF2-40B4-BE49-F238E27FC236}">
                  <a16:creationId xmlns:a16="http://schemas.microsoft.com/office/drawing/2014/main" id="{C4137CD4-FFF9-4BFC-ADB4-F83AFAB3DF50}"/>
                </a:ext>
              </a:extLst>
            </p:cNvPr>
            <p:cNvGrpSpPr/>
            <p:nvPr/>
          </p:nvGrpSpPr>
          <p:grpSpPr>
            <a:xfrm>
              <a:off x="1339705" y="1968774"/>
              <a:ext cx="719172" cy="662877"/>
              <a:chOff x="4233864" y="1827214"/>
              <a:chExt cx="403225" cy="328613"/>
            </a:xfrm>
          </p:grpSpPr>
          <p:sp>
            <p:nvSpPr>
              <p:cNvPr id="23" name="Freeform 53">
                <a:extLst>
                  <a:ext uri="{FF2B5EF4-FFF2-40B4-BE49-F238E27FC236}">
                    <a16:creationId xmlns:a16="http://schemas.microsoft.com/office/drawing/2014/main" id="{DA8EF698-9DE6-4BAB-8657-527421111A93}"/>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kern="0">
                  <a:solidFill>
                    <a:srgbClr val="505050"/>
                  </a:solidFill>
                </a:endParaRPr>
              </a:p>
            </p:txBody>
          </p:sp>
          <p:sp>
            <p:nvSpPr>
              <p:cNvPr id="24" name="Freeform 54">
                <a:extLst>
                  <a:ext uri="{FF2B5EF4-FFF2-40B4-BE49-F238E27FC236}">
                    <a16:creationId xmlns:a16="http://schemas.microsoft.com/office/drawing/2014/main" id="{D5D20E13-5FD5-48D6-85DD-C2D062DAD639}"/>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2"/>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67" kern="0">
                  <a:solidFill>
                    <a:srgbClr val="505050"/>
                  </a:solidFill>
                </a:endParaRPr>
              </a:p>
            </p:txBody>
          </p:sp>
          <p:sp>
            <p:nvSpPr>
              <p:cNvPr id="25" name="Freeform 173">
                <a:extLst>
                  <a:ext uri="{FF2B5EF4-FFF2-40B4-BE49-F238E27FC236}">
                    <a16:creationId xmlns:a16="http://schemas.microsoft.com/office/drawing/2014/main" id="{AB788E63-5561-4FA0-98B1-9584DB0552A3}"/>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2"/>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67" kern="0">
                  <a:solidFill>
                    <a:srgbClr val="505050"/>
                  </a:solidFill>
                </a:endParaRPr>
              </a:p>
            </p:txBody>
          </p:sp>
        </p:grpSp>
        <p:grpSp>
          <p:nvGrpSpPr>
            <p:cNvPr id="32" name="phone" descr="phone">
              <a:extLst>
                <a:ext uri="{FF2B5EF4-FFF2-40B4-BE49-F238E27FC236}">
                  <a16:creationId xmlns:a16="http://schemas.microsoft.com/office/drawing/2014/main" id="{5B489B9D-3DE3-4CA8-A2DB-4587B0CCBD1F}"/>
                </a:ext>
              </a:extLst>
            </p:cNvPr>
            <p:cNvGrpSpPr/>
            <p:nvPr/>
          </p:nvGrpSpPr>
          <p:grpSpPr>
            <a:xfrm>
              <a:off x="2987129" y="1936327"/>
              <a:ext cx="409875" cy="695324"/>
              <a:chOff x="7648576" y="1841501"/>
              <a:chExt cx="177800" cy="301625"/>
            </a:xfrm>
          </p:grpSpPr>
          <p:sp>
            <p:nvSpPr>
              <p:cNvPr id="28" name="Freeform 48">
                <a:extLst>
                  <a:ext uri="{FF2B5EF4-FFF2-40B4-BE49-F238E27FC236}">
                    <a16:creationId xmlns:a16="http://schemas.microsoft.com/office/drawing/2014/main" id="{42FF6D46-C018-49D8-87C3-2FDFDC27E005}"/>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2"/>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67" kern="0">
                  <a:solidFill>
                    <a:srgbClr val="505050"/>
                  </a:solidFill>
                </a:endParaRPr>
              </a:p>
            </p:txBody>
          </p:sp>
          <p:sp>
            <p:nvSpPr>
              <p:cNvPr id="29" name="Rectangle 28">
                <a:extLst>
                  <a:ext uri="{FF2B5EF4-FFF2-40B4-BE49-F238E27FC236}">
                    <a16:creationId xmlns:a16="http://schemas.microsoft.com/office/drawing/2014/main" id="{C6830F7E-734D-45FE-958C-0891F5C76253}"/>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67" kern="0">
                  <a:solidFill>
                    <a:srgbClr val="505050"/>
                  </a:solidFill>
                </a:endParaRPr>
              </a:p>
            </p:txBody>
          </p:sp>
          <p:sp>
            <p:nvSpPr>
              <p:cNvPr id="30" name="Freeform 50">
                <a:extLst>
                  <a:ext uri="{FF2B5EF4-FFF2-40B4-BE49-F238E27FC236}">
                    <a16:creationId xmlns:a16="http://schemas.microsoft.com/office/drawing/2014/main" id="{0DBAF93A-A7E4-4B30-9551-35995F8A7260}"/>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kern="0">
                  <a:solidFill>
                    <a:srgbClr val="505050"/>
                  </a:solidFill>
                </a:endParaRPr>
              </a:p>
            </p:txBody>
          </p:sp>
          <p:sp>
            <p:nvSpPr>
              <p:cNvPr id="31" name="Freeform 175">
                <a:extLst>
                  <a:ext uri="{FF2B5EF4-FFF2-40B4-BE49-F238E27FC236}">
                    <a16:creationId xmlns:a16="http://schemas.microsoft.com/office/drawing/2014/main" id="{1A1AADD2-6308-4EC2-A486-8195C72467BC}"/>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2"/>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67" kern="0">
                  <a:solidFill>
                    <a:srgbClr val="505050"/>
                  </a:solidFill>
                </a:endParaRPr>
              </a:p>
            </p:txBody>
          </p:sp>
        </p:grpSp>
        <p:grpSp>
          <p:nvGrpSpPr>
            <p:cNvPr id="41" name="Group 40">
              <a:extLst>
                <a:ext uri="{FF2B5EF4-FFF2-40B4-BE49-F238E27FC236}">
                  <a16:creationId xmlns:a16="http://schemas.microsoft.com/office/drawing/2014/main" id="{3CA7F954-5F13-4768-8EFA-8388611F38EB}"/>
                </a:ext>
              </a:extLst>
            </p:cNvPr>
            <p:cNvGrpSpPr/>
            <p:nvPr/>
          </p:nvGrpSpPr>
          <p:grpSpPr>
            <a:xfrm>
              <a:off x="1630084" y="2676724"/>
              <a:ext cx="138416" cy="549020"/>
              <a:chOff x="1630084" y="2676724"/>
              <a:chExt cx="138416" cy="549020"/>
            </a:xfrm>
          </p:grpSpPr>
          <p:cxnSp>
            <p:nvCxnSpPr>
              <p:cNvPr id="34" name="Straight Connector 33">
                <a:extLst>
                  <a:ext uri="{FF2B5EF4-FFF2-40B4-BE49-F238E27FC236}">
                    <a16:creationId xmlns:a16="http://schemas.microsoft.com/office/drawing/2014/main" id="{4E01A0F0-C869-4680-AF81-7651AE74B257}"/>
                  </a:ext>
                  <a:ext uri="{C183D7F6-B498-43B3-948B-1728B52AA6E4}">
                    <adec:decorative xmlns:adec="http://schemas.microsoft.com/office/drawing/2017/decorative" val="1"/>
                  </a:ext>
                </a:extLst>
              </p:cNvPr>
              <p:cNvCxnSpPr>
                <a:cxnSpLocks/>
              </p:cNvCxnSpPr>
              <p:nvPr/>
            </p:nvCxnSpPr>
            <p:spPr>
              <a:xfrm flipV="1">
                <a:off x="1695629" y="2742737"/>
                <a:ext cx="0" cy="483007"/>
              </a:xfrm>
              <a:prstGeom prst="line">
                <a:avLst/>
              </a:prstGeom>
              <a:noFill/>
              <a:ln w="28575" cap="rnd" cmpd="sng" algn="ctr">
                <a:solidFill>
                  <a:srgbClr val="75757A"/>
                </a:solidFill>
                <a:prstDash val="dash"/>
                <a:headEnd type="none"/>
                <a:tailEnd type="none"/>
              </a:ln>
              <a:effectLst/>
            </p:spPr>
          </p:cxnSp>
          <p:sp>
            <p:nvSpPr>
              <p:cNvPr id="36" name="Oval 35">
                <a:extLst>
                  <a:ext uri="{FF2B5EF4-FFF2-40B4-BE49-F238E27FC236}">
                    <a16:creationId xmlns:a16="http://schemas.microsoft.com/office/drawing/2014/main" id="{FD2C8F62-0317-4E9A-A6FE-2FDFD3CA7D86}"/>
                  </a:ext>
                  <a:ext uri="{C183D7F6-B498-43B3-948B-1728B52AA6E4}">
                    <adec:decorative xmlns:adec="http://schemas.microsoft.com/office/drawing/2017/decorative" val="1"/>
                  </a:ext>
                </a:extLst>
              </p:cNvPr>
              <p:cNvSpPr/>
              <p:nvPr/>
            </p:nvSpPr>
            <p:spPr bwMode="auto">
              <a:xfrm rot="16200000">
                <a:off x="1630083" y="2676725"/>
                <a:ext cx="138417" cy="138416"/>
              </a:xfrm>
              <a:prstGeom prst="ellipse">
                <a:avLst/>
              </a:prstGeom>
              <a:solidFill>
                <a:srgbClr val="4FE4FF"/>
              </a:solidFill>
              <a:ln w="10795" cap="flat" cmpd="sng" algn="ctr">
                <a:noFill/>
                <a:prstDash val="solid"/>
                <a:headEnd type="none" w="med" len="med"/>
                <a:tailEnd type="none" w="med" len="med"/>
              </a:ln>
              <a:effectLst/>
            </p:spPr>
            <p:txBody>
              <a:bodyPr vert="horz" wrap="square" lIns="0" tIns="43934" rIns="0" bIns="43934" numCol="1" rtlCol="0" anchor="ctr" anchorCtr="0" compatLnSpc="1">
                <a:prstTxWarp prst="textNoShape">
                  <a:avLst/>
                </a:prstTxWarp>
              </a:bodyPr>
              <a:lstStyle/>
              <a:p>
                <a:pPr algn="ctr" defTabSz="878272" fontAlgn="base">
                  <a:spcBef>
                    <a:spcPct val="0"/>
                  </a:spcBef>
                  <a:spcAft>
                    <a:spcPct val="0"/>
                  </a:spcAft>
                  <a:defRPr/>
                </a:pPr>
                <a:endParaRPr lang="en-US" sz="1883" kern="0">
                  <a:gradFill>
                    <a:gsLst>
                      <a:gs pos="0">
                        <a:srgbClr val="FFFFFF"/>
                      </a:gs>
                      <a:gs pos="100000">
                        <a:srgbClr val="FFFFFF"/>
                      </a:gs>
                    </a:gsLst>
                    <a:lin ang="5400000" scaled="0"/>
                  </a:gradFill>
                  <a:latin typeface="Segoe UI Semilight"/>
                </a:endParaRPr>
              </a:p>
            </p:txBody>
          </p:sp>
        </p:grpSp>
        <p:grpSp>
          <p:nvGrpSpPr>
            <p:cNvPr id="42" name="Group 41">
              <a:extLst>
                <a:ext uri="{FF2B5EF4-FFF2-40B4-BE49-F238E27FC236}">
                  <a16:creationId xmlns:a16="http://schemas.microsoft.com/office/drawing/2014/main" id="{F79BCACF-B842-45DA-84BF-73FB617EF8ED}"/>
                </a:ext>
              </a:extLst>
            </p:cNvPr>
            <p:cNvGrpSpPr/>
            <p:nvPr/>
          </p:nvGrpSpPr>
          <p:grpSpPr>
            <a:xfrm>
              <a:off x="3100559" y="2679796"/>
              <a:ext cx="138416" cy="549020"/>
              <a:chOff x="3100559" y="2679796"/>
              <a:chExt cx="138416" cy="549020"/>
            </a:xfrm>
          </p:grpSpPr>
          <p:cxnSp>
            <p:nvCxnSpPr>
              <p:cNvPr id="38" name="Straight Connector 37">
                <a:extLst>
                  <a:ext uri="{FF2B5EF4-FFF2-40B4-BE49-F238E27FC236}">
                    <a16:creationId xmlns:a16="http://schemas.microsoft.com/office/drawing/2014/main" id="{2A5E367D-21E7-42B0-96BC-F2F1F8B2E47F}"/>
                  </a:ext>
                  <a:ext uri="{C183D7F6-B498-43B3-948B-1728B52AA6E4}">
                    <adec:decorative xmlns:adec="http://schemas.microsoft.com/office/drawing/2017/decorative" val="1"/>
                  </a:ext>
                </a:extLst>
              </p:cNvPr>
              <p:cNvCxnSpPr>
                <a:cxnSpLocks/>
              </p:cNvCxnSpPr>
              <p:nvPr/>
            </p:nvCxnSpPr>
            <p:spPr>
              <a:xfrm flipV="1">
                <a:off x="3166104" y="2745809"/>
                <a:ext cx="0" cy="483007"/>
              </a:xfrm>
              <a:prstGeom prst="line">
                <a:avLst/>
              </a:prstGeom>
              <a:noFill/>
              <a:ln w="28575" cap="rnd" cmpd="sng" algn="ctr">
                <a:solidFill>
                  <a:srgbClr val="75757A"/>
                </a:solidFill>
                <a:prstDash val="dash"/>
                <a:headEnd type="none"/>
                <a:tailEnd type="none"/>
              </a:ln>
              <a:effectLst/>
            </p:spPr>
          </p:cxnSp>
          <p:sp>
            <p:nvSpPr>
              <p:cNvPr id="40" name="Oval 39">
                <a:extLst>
                  <a:ext uri="{FF2B5EF4-FFF2-40B4-BE49-F238E27FC236}">
                    <a16:creationId xmlns:a16="http://schemas.microsoft.com/office/drawing/2014/main" id="{A77D1215-CF02-4203-90E3-2430EE1334F5}"/>
                  </a:ext>
                  <a:ext uri="{C183D7F6-B498-43B3-948B-1728B52AA6E4}">
                    <adec:decorative xmlns:adec="http://schemas.microsoft.com/office/drawing/2017/decorative" val="1"/>
                  </a:ext>
                </a:extLst>
              </p:cNvPr>
              <p:cNvSpPr/>
              <p:nvPr/>
            </p:nvSpPr>
            <p:spPr bwMode="auto">
              <a:xfrm rot="16200000">
                <a:off x="3100558" y="2679797"/>
                <a:ext cx="138417" cy="138416"/>
              </a:xfrm>
              <a:prstGeom prst="ellipse">
                <a:avLst/>
              </a:prstGeom>
              <a:solidFill>
                <a:srgbClr val="4FE4FF"/>
              </a:solidFill>
              <a:ln w="10795" cap="flat" cmpd="sng" algn="ctr">
                <a:noFill/>
                <a:prstDash val="solid"/>
                <a:headEnd type="none" w="med" len="med"/>
                <a:tailEnd type="none" w="med" len="med"/>
              </a:ln>
              <a:effectLst/>
            </p:spPr>
            <p:txBody>
              <a:bodyPr vert="horz" wrap="square" lIns="0" tIns="43934" rIns="0" bIns="43934" numCol="1" rtlCol="0" anchor="ctr" anchorCtr="0" compatLnSpc="1">
                <a:prstTxWarp prst="textNoShape">
                  <a:avLst/>
                </a:prstTxWarp>
              </a:bodyPr>
              <a:lstStyle/>
              <a:p>
                <a:pPr algn="ctr" defTabSz="878272" fontAlgn="base">
                  <a:spcBef>
                    <a:spcPct val="0"/>
                  </a:spcBef>
                  <a:spcAft>
                    <a:spcPct val="0"/>
                  </a:spcAft>
                  <a:defRPr/>
                </a:pPr>
                <a:endParaRPr lang="en-US" sz="1883" kern="0">
                  <a:gradFill>
                    <a:gsLst>
                      <a:gs pos="0">
                        <a:srgbClr val="FFFFFF"/>
                      </a:gs>
                      <a:gs pos="100000">
                        <a:srgbClr val="FFFFFF"/>
                      </a:gs>
                    </a:gsLst>
                    <a:lin ang="5400000" scaled="0"/>
                  </a:gradFill>
                  <a:latin typeface="Segoe UI Semilight"/>
                </a:endParaRPr>
              </a:p>
            </p:txBody>
          </p:sp>
        </p:grpSp>
      </p:grpSp>
      <p:pic>
        <p:nvPicPr>
          <p:cNvPr id="33" name="Graphic 32">
            <a:extLst>
              <a:ext uri="{FF2B5EF4-FFF2-40B4-BE49-F238E27FC236}">
                <a16:creationId xmlns:a16="http://schemas.microsoft.com/office/drawing/2014/main" id="{FF20B8C5-638C-4709-B698-C3A3E232E7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230672" y="316702"/>
            <a:ext cx="2297672" cy="2306182"/>
          </a:xfrm>
          <a:prstGeom prst="rect">
            <a:avLst/>
          </a:prstGeom>
        </p:spPr>
      </p:pic>
    </p:spTree>
    <p:extLst>
      <p:ext uri="{BB962C8B-B14F-4D97-AF65-F5344CB8AC3E}">
        <p14:creationId xmlns:p14="http://schemas.microsoft.com/office/powerpoint/2010/main" val="2690649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0 L -0.25 0 E" pathEditMode="relative" ptsTypes="">
                                      <p:cBhvr>
                                        <p:cTn id="6" dur="2000" fill="hold"/>
                                        <p:tgtEl>
                                          <p:spTgt spid="43"/>
                                        </p:tgtEl>
                                        <p:attrNameLst>
                                          <p:attrName>ppt_x</p:attrName>
                                          <p:attrName>ppt_y</p:attrName>
                                        </p:attrNameLst>
                                      </p:cBhvr>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fade">
                                      <p:cBhvr>
                                        <p:cTn id="15" dur="500"/>
                                        <p:tgtEl>
                                          <p:spTgt spid="11">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xEl>
                                              <p:pRg st="4" end="4"/>
                                            </p:txEl>
                                          </p:spTgt>
                                        </p:tgtEl>
                                        <p:attrNameLst>
                                          <p:attrName>style.visibility</p:attrName>
                                        </p:attrNameLst>
                                      </p:cBhvr>
                                      <p:to>
                                        <p:strVal val="visible"/>
                                      </p:to>
                                    </p:set>
                                    <p:animEffect transition="in" filter="fade">
                                      <p:cBhvr>
                                        <p:cTn id="20" dur="500"/>
                                        <p:tgtEl>
                                          <p:spTgt spid="11">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xEl>
                                              <p:pRg st="6" end="6"/>
                                            </p:txEl>
                                          </p:spTgt>
                                        </p:tgtEl>
                                        <p:attrNameLst>
                                          <p:attrName>style.visibility</p:attrName>
                                        </p:attrNameLst>
                                      </p:cBhvr>
                                      <p:to>
                                        <p:strVal val="visible"/>
                                      </p:to>
                                    </p:set>
                                    <p:animEffect transition="in" filter="fade">
                                      <p:cBhvr>
                                        <p:cTn id="25" dur="500"/>
                                        <p:tgtEl>
                                          <p:spTgt spid="11">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8" end="8"/>
                                            </p:txEl>
                                          </p:spTgt>
                                        </p:tgtEl>
                                        <p:attrNameLst>
                                          <p:attrName>style.visibility</p:attrName>
                                        </p:attrNameLst>
                                      </p:cBhvr>
                                      <p:to>
                                        <p:strVal val="visible"/>
                                      </p:to>
                                    </p:set>
                                    <p:animEffect transition="in" filter="fade">
                                      <p:cBhvr>
                                        <p:cTn id="30" dur="500"/>
                                        <p:tgtEl>
                                          <p:spTgt spid="11">
                                            <p:txEl>
                                              <p:pRg st="8" end="8"/>
                                            </p:txEl>
                                          </p:spTgt>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709010-B767-487B-8834-4AFBB7CE5241}"/>
              </a:ext>
            </a:extLst>
          </p:cNvPr>
          <p:cNvSpPr>
            <a:spLocks noGrp="1"/>
          </p:cNvSpPr>
          <p:nvPr>
            <p:ph type="title"/>
          </p:nvPr>
        </p:nvSpPr>
        <p:spPr/>
        <p:txBody>
          <a:bodyPr/>
          <a:lstStyle/>
          <a:p>
            <a:r>
              <a:rPr lang="en-US">
                <a:latin typeface="Segoe UI Semibold"/>
                <a:cs typeface="Segoe UI Semibold"/>
              </a:rPr>
              <a:t>.NET MAUI </a:t>
            </a:r>
            <a:r>
              <a:rPr lang="en-US" b="1">
                <a:latin typeface="Segoe UI Semibold"/>
                <a:cs typeface="Segoe UI Semibold"/>
              </a:rPr>
              <a:t>Summary</a:t>
            </a:r>
            <a:endParaRPr lang="en-US" b="1"/>
          </a:p>
        </p:txBody>
      </p:sp>
      <p:sp>
        <p:nvSpPr>
          <p:cNvPr id="2" name="Text Placeholder 1">
            <a:extLst>
              <a:ext uri="{FF2B5EF4-FFF2-40B4-BE49-F238E27FC236}">
                <a16:creationId xmlns:a16="http://schemas.microsoft.com/office/drawing/2014/main" id="{3A265461-F19D-43FD-B026-2FF8AE442CE2}"/>
              </a:ext>
            </a:extLst>
          </p:cNvPr>
          <p:cNvSpPr>
            <a:spLocks noGrp="1"/>
          </p:cNvSpPr>
          <p:nvPr>
            <p:ph type="body" sz="quarter" idx="4294967295"/>
          </p:nvPr>
        </p:nvSpPr>
        <p:spPr>
          <a:xfrm>
            <a:off x="6930191" y="1498671"/>
            <a:ext cx="4992903" cy="2592671"/>
          </a:xfrm>
        </p:spPr>
        <p:txBody>
          <a:bodyPr vert="horz" wrap="square" lIns="146284" tIns="91427" rIns="146284" bIns="91427" rtlCol="0" anchor="t">
            <a:spAutoFit/>
          </a:bodyPr>
          <a:lstStyle/>
          <a:p>
            <a:pPr marL="0" indent="0">
              <a:buNone/>
            </a:pPr>
            <a:r>
              <a:rPr lang="en-US" sz="1765">
                <a:cs typeface="Segoe UI"/>
              </a:rPr>
              <a:t>SDK-style projects</a:t>
            </a:r>
          </a:p>
          <a:p>
            <a:pPr marL="0" indent="0">
              <a:buNone/>
            </a:pPr>
            <a:r>
              <a:rPr lang="en-US" sz="1765">
                <a:cs typeface="Segoe UI"/>
              </a:rPr>
              <a:t>Single-headed project</a:t>
            </a:r>
          </a:p>
          <a:p>
            <a:pPr marL="0" indent="0">
              <a:buNone/>
            </a:pPr>
            <a:r>
              <a:rPr lang="en-US" sz="1765">
                <a:cs typeface="Segoe UI"/>
              </a:rPr>
              <a:t>CLI support</a:t>
            </a:r>
            <a:endParaRPr lang="en-US" sz="1765"/>
          </a:p>
          <a:p>
            <a:pPr marL="0" indent="0">
              <a:buNone/>
            </a:pPr>
            <a:r>
              <a:rPr lang="en-US" sz="1765">
                <a:cs typeface="Segoe UI"/>
              </a:rPr>
              <a:t>.NET 6 BCL</a:t>
            </a:r>
          </a:p>
          <a:p>
            <a:pPr marL="0" indent="0">
              <a:buNone/>
            </a:pPr>
            <a:r>
              <a:rPr lang="en-US" sz="1765">
                <a:cs typeface="Segoe UI"/>
              </a:rPr>
              <a:t>Multi-paradigm</a:t>
            </a:r>
          </a:p>
          <a:p>
            <a:pPr marL="347928" indent="-236175"/>
            <a:r>
              <a:rPr lang="en-US" sz="1372">
                <a:latin typeface="Segoe UI"/>
                <a:cs typeface="Segoe UI"/>
              </a:rPr>
              <a:t>XAML markup &amp; C# UI supported</a:t>
            </a:r>
          </a:p>
          <a:p>
            <a:pPr marL="347928" indent="-236175"/>
            <a:r>
              <a:rPr lang="en-US" sz="1372" err="1">
                <a:latin typeface="Segoe UI"/>
                <a:cs typeface="Segoe UI"/>
              </a:rPr>
              <a:t>Blazor</a:t>
            </a:r>
            <a:r>
              <a:rPr lang="en-US" sz="1372">
                <a:latin typeface="Segoe UI"/>
                <a:cs typeface="Segoe UI"/>
              </a:rPr>
              <a:t> &amp; C# MVU ready</a:t>
            </a:r>
            <a:endParaRPr lang="en-US" sz="2549">
              <a:latin typeface="Segoe UI"/>
              <a:cs typeface="Segoe UI"/>
            </a:endParaRPr>
          </a:p>
          <a:p>
            <a:pPr marL="335851" indent="-335851"/>
            <a:endParaRPr lang="en-US" sz="1765">
              <a:latin typeface="Segoe UI"/>
              <a:cs typeface="Segoe UI"/>
            </a:endParaRPr>
          </a:p>
        </p:txBody>
      </p:sp>
      <p:sp>
        <p:nvSpPr>
          <p:cNvPr id="5" name="TextBox 4">
            <a:extLst>
              <a:ext uri="{FF2B5EF4-FFF2-40B4-BE49-F238E27FC236}">
                <a16:creationId xmlns:a16="http://schemas.microsoft.com/office/drawing/2014/main" id="{2B2A9897-6730-462A-A0FB-FAC52EB902D1}"/>
              </a:ext>
            </a:extLst>
          </p:cNvPr>
          <p:cNvSpPr txBox="1"/>
          <p:nvPr/>
        </p:nvSpPr>
        <p:spPr>
          <a:xfrm>
            <a:off x="1487225" y="3202811"/>
            <a:ext cx="3566691" cy="664370"/>
          </a:xfrm>
          <a:prstGeom prst="rect">
            <a:avLst/>
          </a:prstGeom>
          <a:solidFill>
            <a:schemeClr val="accent1"/>
          </a:solidFill>
        </p:spPr>
        <p:txBody>
          <a:bodyPr wrap="square" lIns="238978" tIns="191181" rIns="238978" bIns="19118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849">
              <a:defRPr/>
            </a:pPr>
            <a:endParaRPr lang="en-US" sz="1333" b="1">
              <a:solidFill>
                <a:srgbClr val="FFFFFF"/>
              </a:solidFill>
              <a:latin typeface="Segoe UI"/>
            </a:endParaRPr>
          </a:p>
        </p:txBody>
      </p:sp>
      <p:sp>
        <p:nvSpPr>
          <p:cNvPr id="9" name="Rectangle 8">
            <a:extLst>
              <a:ext uri="{FF2B5EF4-FFF2-40B4-BE49-F238E27FC236}">
                <a16:creationId xmlns:a16="http://schemas.microsoft.com/office/drawing/2014/main" id="{8FDF12F5-E289-475F-8785-C68FE1FCA2C9}"/>
              </a:ext>
            </a:extLst>
          </p:cNvPr>
          <p:cNvSpPr/>
          <p:nvPr/>
        </p:nvSpPr>
        <p:spPr bwMode="auto">
          <a:xfrm>
            <a:off x="1388326" y="1944457"/>
            <a:ext cx="1172605" cy="19468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 name="Group 22">
            <a:extLst>
              <a:ext uri="{FF2B5EF4-FFF2-40B4-BE49-F238E27FC236}">
                <a16:creationId xmlns:a16="http://schemas.microsoft.com/office/drawing/2014/main" id="{A59BA511-F11C-43EE-A2CF-F6FA89E4A545}"/>
              </a:ext>
            </a:extLst>
          </p:cNvPr>
          <p:cNvGrpSpPr/>
          <p:nvPr/>
        </p:nvGrpSpPr>
        <p:grpSpPr>
          <a:xfrm>
            <a:off x="2088240" y="1685601"/>
            <a:ext cx="2427160" cy="1408740"/>
            <a:chOff x="8111953" y="2017047"/>
            <a:chExt cx="2427505" cy="1408940"/>
          </a:xfrm>
        </p:grpSpPr>
        <p:sp>
          <p:nvSpPr>
            <p:cNvPr id="11" name="Rectangle 10">
              <a:extLst>
                <a:ext uri="{FF2B5EF4-FFF2-40B4-BE49-F238E27FC236}">
                  <a16:creationId xmlns:a16="http://schemas.microsoft.com/office/drawing/2014/main" id="{39F74018-FA88-4762-B5BF-EDDD6851FE55}"/>
                </a:ext>
              </a:extLst>
            </p:cNvPr>
            <p:cNvSpPr/>
            <p:nvPr/>
          </p:nvSpPr>
          <p:spPr bwMode="auto">
            <a:xfrm>
              <a:off x="8497202" y="2017047"/>
              <a:ext cx="848639" cy="14089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AD0B76F9-349C-416F-A610-DFBFA65AEB43}"/>
                </a:ext>
              </a:extLst>
            </p:cNvPr>
            <p:cNvSpPr txBox="1"/>
            <p:nvPr/>
          </p:nvSpPr>
          <p:spPr>
            <a:xfrm>
              <a:off x="8111953" y="2094694"/>
              <a:ext cx="1083178" cy="180075"/>
            </a:xfrm>
            <a:prstGeom prst="rect">
              <a:avLst/>
            </a:prstGeom>
            <a:noFill/>
          </p:spPr>
          <p:txBody>
            <a:bodyPr wrap="square" lIns="0" tIns="0" rIns="0" bIns="0" rtlCol="0">
              <a:spAutoFit/>
            </a:bodyPr>
            <a:lstStyle/>
            <a:p>
              <a:pPr algn="ctr" defTabSz="914225">
                <a:lnSpc>
                  <a:spcPct val="90000"/>
                </a:lnSpc>
                <a:spcAft>
                  <a:spcPts val="600"/>
                </a:spcAft>
                <a:defRPr/>
              </a:pPr>
              <a:r>
                <a:rPr lang="en-US" sz="1300">
                  <a:latin typeface="Segoe UI Semibold" panose="020B0702040204020203" pitchFamily="34" charset="0"/>
                </a:rPr>
                <a:t>DESKTOP</a:t>
              </a:r>
            </a:p>
          </p:txBody>
        </p:sp>
        <p:grpSp>
          <p:nvGrpSpPr>
            <p:cNvPr id="13" name="monitor 1" descr="monitor, desktop">
              <a:extLst>
                <a:ext uri="{FF2B5EF4-FFF2-40B4-BE49-F238E27FC236}">
                  <a16:creationId xmlns:a16="http://schemas.microsoft.com/office/drawing/2014/main" id="{2F682742-257F-4440-89D5-DC55C4538BFF}"/>
                </a:ext>
              </a:extLst>
            </p:cNvPr>
            <p:cNvGrpSpPr/>
            <p:nvPr/>
          </p:nvGrpSpPr>
          <p:grpSpPr>
            <a:xfrm>
              <a:off x="8118713" y="2438284"/>
              <a:ext cx="1128359" cy="919564"/>
              <a:chOff x="4233864" y="1827214"/>
              <a:chExt cx="403225" cy="328613"/>
            </a:xfrm>
          </p:grpSpPr>
          <p:sp>
            <p:nvSpPr>
              <p:cNvPr id="20" name="Freeform 53">
                <a:extLst>
                  <a:ext uri="{FF2B5EF4-FFF2-40B4-BE49-F238E27FC236}">
                    <a16:creationId xmlns:a16="http://schemas.microsoft.com/office/drawing/2014/main" id="{ABF1F185-E43D-4259-9E88-B9E0FFAD018D}"/>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21" name="Freeform 54">
                <a:extLst>
                  <a:ext uri="{FF2B5EF4-FFF2-40B4-BE49-F238E27FC236}">
                    <a16:creationId xmlns:a16="http://schemas.microsoft.com/office/drawing/2014/main" id="{B500E180-6E11-4CCE-A83E-7E02182E5C64}"/>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22" name="Freeform 173">
                <a:extLst>
                  <a:ext uri="{FF2B5EF4-FFF2-40B4-BE49-F238E27FC236}">
                    <a16:creationId xmlns:a16="http://schemas.microsoft.com/office/drawing/2014/main" id="{4D901543-F66A-462B-8F30-7B18551A41DE}"/>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grpSp>
        <p:sp>
          <p:nvSpPr>
            <p:cNvPr id="14" name="TextBox 13">
              <a:extLst>
                <a:ext uri="{FF2B5EF4-FFF2-40B4-BE49-F238E27FC236}">
                  <a16:creationId xmlns:a16="http://schemas.microsoft.com/office/drawing/2014/main" id="{F14D9078-09AE-4DC6-8F94-1918252E9AE2}"/>
                </a:ext>
              </a:extLst>
            </p:cNvPr>
            <p:cNvSpPr txBox="1"/>
            <p:nvPr/>
          </p:nvSpPr>
          <p:spPr>
            <a:xfrm>
              <a:off x="9853528" y="2094964"/>
              <a:ext cx="685930" cy="180075"/>
            </a:xfrm>
            <a:prstGeom prst="rect">
              <a:avLst/>
            </a:prstGeom>
            <a:noFill/>
            <a:ln>
              <a:noFill/>
            </a:ln>
          </p:spPr>
          <p:txBody>
            <a:bodyPr wrap="square" lIns="0" tIns="0" rIns="0" bIns="0" rtlCol="0">
              <a:spAutoFit/>
            </a:bodyPr>
            <a:lstStyle/>
            <a:p>
              <a:pPr algn="ctr" defTabSz="914225">
                <a:lnSpc>
                  <a:spcPct val="90000"/>
                </a:lnSpc>
                <a:spcAft>
                  <a:spcPts val="600"/>
                </a:spcAft>
                <a:defRPr/>
              </a:pPr>
              <a:r>
                <a:rPr lang="en-US" sz="1300">
                  <a:latin typeface="Segoe UI Semibold" panose="020B0702040204020203" pitchFamily="34" charset="0"/>
                </a:rPr>
                <a:t>MOBILE</a:t>
              </a:r>
            </a:p>
          </p:txBody>
        </p:sp>
        <p:grpSp>
          <p:nvGrpSpPr>
            <p:cNvPr id="15" name="phone" descr="phone">
              <a:extLst>
                <a:ext uri="{FF2B5EF4-FFF2-40B4-BE49-F238E27FC236}">
                  <a16:creationId xmlns:a16="http://schemas.microsoft.com/office/drawing/2014/main" id="{2D6C4FA8-360D-45BA-8882-FFF45CA9525A}"/>
                </a:ext>
              </a:extLst>
            </p:cNvPr>
            <p:cNvGrpSpPr/>
            <p:nvPr/>
          </p:nvGrpSpPr>
          <p:grpSpPr>
            <a:xfrm>
              <a:off x="9911605" y="2438291"/>
              <a:ext cx="557122" cy="921857"/>
              <a:chOff x="7648576" y="1841501"/>
              <a:chExt cx="177806" cy="301625"/>
            </a:xfrm>
          </p:grpSpPr>
          <p:sp>
            <p:nvSpPr>
              <p:cNvPr id="16" name="Freeform 48">
                <a:extLst>
                  <a:ext uri="{FF2B5EF4-FFF2-40B4-BE49-F238E27FC236}">
                    <a16:creationId xmlns:a16="http://schemas.microsoft.com/office/drawing/2014/main" id="{9B23AAF6-9487-41C6-8DC1-4C14172F5FB9}"/>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7" name="Rectangle 16">
                <a:extLst>
                  <a:ext uri="{FF2B5EF4-FFF2-40B4-BE49-F238E27FC236}">
                    <a16:creationId xmlns:a16="http://schemas.microsoft.com/office/drawing/2014/main" id="{EE1BAACD-C7C4-49B6-B8D6-EA2007547BA3}"/>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8" name="Freeform 50">
                <a:extLst>
                  <a:ext uri="{FF2B5EF4-FFF2-40B4-BE49-F238E27FC236}">
                    <a16:creationId xmlns:a16="http://schemas.microsoft.com/office/drawing/2014/main" id="{3BA7568A-896B-4C53-99E9-181A5EA8F3CA}"/>
                  </a:ext>
                </a:extLst>
              </p:cNvPr>
              <p:cNvSpPr>
                <a:spLocks/>
              </p:cNvSpPr>
              <p:nvPr/>
            </p:nvSpPr>
            <p:spPr bwMode="auto">
              <a:xfrm>
                <a:off x="7648582"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9" name="Freeform 175">
                <a:extLst>
                  <a:ext uri="{FF2B5EF4-FFF2-40B4-BE49-F238E27FC236}">
                    <a16:creationId xmlns:a16="http://schemas.microsoft.com/office/drawing/2014/main" id="{484E0B39-BCBA-4617-A721-11BEBB1A993B}"/>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grpSp>
      </p:grpSp>
      <p:grpSp>
        <p:nvGrpSpPr>
          <p:cNvPr id="27" name="Group 26">
            <a:extLst>
              <a:ext uri="{FF2B5EF4-FFF2-40B4-BE49-F238E27FC236}">
                <a16:creationId xmlns:a16="http://schemas.microsoft.com/office/drawing/2014/main" id="{ECEB5BB1-9EEA-4A4B-90ED-822FAB6DE264}"/>
              </a:ext>
            </a:extLst>
          </p:cNvPr>
          <p:cNvGrpSpPr/>
          <p:nvPr/>
        </p:nvGrpSpPr>
        <p:grpSpPr>
          <a:xfrm>
            <a:off x="1487225" y="3929942"/>
            <a:ext cx="1754813" cy="664370"/>
            <a:chOff x="474924" y="2957810"/>
            <a:chExt cx="9253607" cy="3077297"/>
          </a:xfrm>
          <a:solidFill>
            <a:srgbClr val="00A4EF"/>
          </a:solidFill>
        </p:grpSpPr>
        <p:sp>
          <p:nvSpPr>
            <p:cNvPr id="25" name="TextBox 24">
              <a:extLst>
                <a:ext uri="{FF2B5EF4-FFF2-40B4-BE49-F238E27FC236}">
                  <a16:creationId xmlns:a16="http://schemas.microsoft.com/office/drawing/2014/main" id="{F464B13D-ECDB-4868-A7A0-9D0A1CA2AF07}"/>
                </a:ext>
              </a:extLst>
            </p:cNvPr>
            <p:cNvSpPr txBox="1"/>
            <p:nvPr/>
          </p:nvSpPr>
          <p:spPr>
            <a:xfrm>
              <a:off x="474924" y="2957810"/>
              <a:ext cx="9253607" cy="3077297"/>
            </a:xfrm>
            <a:prstGeom prst="rect">
              <a:avLst/>
            </a:prstGeom>
            <a:grpFill/>
          </p:spPr>
          <p:txBody>
            <a:bodyPr wrap="square" lIns="238978" tIns="191181" rIns="238978" bIns="19118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849">
                <a:defRPr/>
              </a:pPr>
              <a:endParaRPr lang="en-US" sz="1333" b="1">
                <a:solidFill>
                  <a:srgbClr val="FFFFFF"/>
                </a:solidFill>
                <a:latin typeface="Segoe UI"/>
              </a:endParaRPr>
            </a:p>
          </p:txBody>
        </p:sp>
        <p:sp>
          <p:nvSpPr>
            <p:cNvPr id="26" name="TextBox 25">
              <a:extLst>
                <a:ext uri="{FF2B5EF4-FFF2-40B4-BE49-F238E27FC236}">
                  <a16:creationId xmlns:a16="http://schemas.microsoft.com/office/drawing/2014/main" id="{0DE719C6-101A-489B-8F14-48C6062AC11D}"/>
                </a:ext>
              </a:extLst>
            </p:cNvPr>
            <p:cNvSpPr txBox="1"/>
            <p:nvPr/>
          </p:nvSpPr>
          <p:spPr>
            <a:xfrm>
              <a:off x="532407" y="3148827"/>
              <a:ext cx="9162736" cy="2618702"/>
            </a:xfrm>
            <a:prstGeom prst="rect">
              <a:avLst/>
            </a:prstGeom>
            <a:grpFill/>
          </p:spPr>
          <p:txBody>
            <a:bodyPr wrap="square" lIns="238978" tIns="191181" rIns="238978" bIns="19118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849">
                <a:defRPr/>
              </a:pPr>
              <a:r>
                <a:rPr lang="en-US" sz="2000">
                  <a:solidFill>
                    <a:srgbClr val="FFFFFF"/>
                  </a:solidFill>
                  <a:latin typeface="Segoe UI Semibold"/>
                  <a:cs typeface="Segoe UI Semibold"/>
                </a:rPr>
                <a:t>Windows</a:t>
              </a:r>
            </a:p>
          </p:txBody>
        </p:sp>
      </p:grpSp>
      <p:grpSp>
        <p:nvGrpSpPr>
          <p:cNvPr id="31" name="Group 30">
            <a:extLst>
              <a:ext uri="{FF2B5EF4-FFF2-40B4-BE49-F238E27FC236}">
                <a16:creationId xmlns:a16="http://schemas.microsoft.com/office/drawing/2014/main" id="{3C1A27D6-13BC-4252-B815-4E8D49A51482}"/>
              </a:ext>
            </a:extLst>
          </p:cNvPr>
          <p:cNvGrpSpPr/>
          <p:nvPr/>
        </p:nvGrpSpPr>
        <p:grpSpPr>
          <a:xfrm>
            <a:off x="1480604" y="4645798"/>
            <a:ext cx="1761435" cy="664370"/>
            <a:chOff x="474924" y="2957810"/>
            <a:chExt cx="9253607" cy="3077297"/>
          </a:xfrm>
          <a:solidFill>
            <a:srgbClr val="2C3E50"/>
          </a:solidFill>
        </p:grpSpPr>
        <p:sp>
          <p:nvSpPr>
            <p:cNvPr id="29" name="TextBox 28">
              <a:extLst>
                <a:ext uri="{FF2B5EF4-FFF2-40B4-BE49-F238E27FC236}">
                  <a16:creationId xmlns:a16="http://schemas.microsoft.com/office/drawing/2014/main" id="{CE016C4C-086A-48BD-9A4B-FFCE1417A6E1}"/>
                </a:ext>
              </a:extLst>
            </p:cNvPr>
            <p:cNvSpPr txBox="1"/>
            <p:nvPr/>
          </p:nvSpPr>
          <p:spPr>
            <a:xfrm>
              <a:off x="474924" y="2957810"/>
              <a:ext cx="9253607" cy="3077297"/>
            </a:xfrm>
            <a:prstGeom prst="rect">
              <a:avLst/>
            </a:prstGeom>
            <a:grpFill/>
          </p:spPr>
          <p:txBody>
            <a:bodyPr wrap="square" lIns="238978" tIns="191181" rIns="238978" bIns="19118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849">
                <a:defRPr/>
              </a:pPr>
              <a:endParaRPr lang="en-US" sz="1333" b="1">
                <a:solidFill>
                  <a:srgbClr val="FFFFFF"/>
                </a:solidFill>
                <a:latin typeface="Segoe UI"/>
              </a:endParaRPr>
            </a:p>
          </p:txBody>
        </p:sp>
        <p:sp>
          <p:nvSpPr>
            <p:cNvPr id="30" name="TextBox 29">
              <a:extLst>
                <a:ext uri="{FF2B5EF4-FFF2-40B4-BE49-F238E27FC236}">
                  <a16:creationId xmlns:a16="http://schemas.microsoft.com/office/drawing/2014/main" id="{638EF1FE-1740-496A-87C9-60CA58846385}"/>
                </a:ext>
              </a:extLst>
            </p:cNvPr>
            <p:cNvSpPr txBox="1"/>
            <p:nvPr/>
          </p:nvSpPr>
          <p:spPr>
            <a:xfrm>
              <a:off x="532407" y="3148827"/>
              <a:ext cx="9162736" cy="2618702"/>
            </a:xfrm>
            <a:prstGeom prst="rect">
              <a:avLst/>
            </a:prstGeom>
            <a:grpFill/>
          </p:spPr>
          <p:txBody>
            <a:bodyPr wrap="square" lIns="238978" tIns="191181" rIns="238978" bIns="19118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849">
                <a:defRPr/>
              </a:pPr>
              <a:r>
                <a:rPr lang="en-US" sz="2000">
                  <a:solidFill>
                    <a:srgbClr val="FFFFFF"/>
                  </a:solidFill>
                  <a:latin typeface="Segoe UI Semibold"/>
                  <a:cs typeface="Segoe UI Semibold"/>
                </a:rPr>
                <a:t>macOS</a:t>
              </a:r>
            </a:p>
          </p:txBody>
        </p:sp>
      </p:grpSp>
      <p:grpSp>
        <p:nvGrpSpPr>
          <p:cNvPr id="35" name="Group 34">
            <a:extLst>
              <a:ext uri="{FF2B5EF4-FFF2-40B4-BE49-F238E27FC236}">
                <a16:creationId xmlns:a16="http://schemas.microsoft.com/office/drawing/2014/main" id="{2844C7F4-492F-446C-BE6A-9DA71124F4ED}"/>
              </a:ext>
            </a:extLst>
          </p:cNvPr>
          <p:cNvGrpSpPr/>
          <p:nvPr/>
        </p:nvGrpSpPr>
        <p:grpSpPr>
          <a:xfrm>
            <a:off x="3297687" y="3927579"/>
            <a:ext cx="1754813" cy="664370"/>
            <a:chOff x="474924" y="2957810"/>
            <a:chExt cx="9253607" cy="3077297"/>
          </a:xfrm>
          <a:solidFill>
            <a:srgbClr val="B455B6"/>
          </a:solidFill>
        </p:grpSpPr>
        <p:sp>
          <p:nvSpPr>
            <p:cNvPr id="33" name="TextBox 32">
              <a:extLst>
                <a:ext uri="{FF2B5EF4-FFF2-40B4-BE49-F238E27FC236}">
                  <a16:creationId xmlns:a16="http://schemas.microsoft.com/office/drawing/2014/main" id="{AB9E99C8-552D-4BBE-B454-482818003B35}"/>
                </a:ext>
              </a:extLst>
            </p:cNvPr>
            <p:cNvSpPr txBox="1"/>
            <p:nvPr/>
          </p:nvSpPr>
          <p:spPr>
            <a:xfrm>
              <a:off x="474924" y="2957810"/>
              <a:ext cx="9253607" cy="3077297"/>
            </a:xfrm>
            <a:prstGeom prst="rect">
              <a:avLst/>
            </a:prstGeom>
            <a:grpFill/>
          </p:spPr>
          <p:txBody>
            <a:bodyPr wrap="square" lIns="238978" tIns="191181" rIns="238978" bIns="19118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849">
                <a:defRPr/>
              </a:pPr>
              <a:endParaRPr lang="en-US" sz="1333" b="1">
                <a:solidFill>
                  <a:srgbClr val="FFFFFF"/>
                </a:solidFill>
                <a:latin typeface="Segoe UI"/>
              </a:endParaRPr>
            </a:p>
          </p:txBody>
        </p:sp>
        <p:sp>
          <p:nvSpPr>
            <p:cNvPr id="34" name="TextBox 33">
              <a:extLst>
                <a:ext uri="{FF2B5EF4-FFF2-40B4-BE49-F238E27FC236}">
                  <a16:creationId xmlns:a16="http://schemas.microsoft.com/office/drawing/2014/main" id="{B4C97505-D17B-433B-9600-077FAEEA7FAA}"/>
                </a:ext>
              </a:extLst>
            </p:cNvPr>
            <p:cNvSpPr txBox="1"/>
            <p:nvPr/>
          </p:nvSpPr>
          <p:spPr>
            <a:xfrm>
              <a:off x="532407" y="3148827"/>
              <a:ext cx="9162736" cy="2618702"/>
            </a:xfrm>
            <a:prstGeom prst="rect">
              <a:avLst/>
            </a:prstGeom>
            <a:grpFill/>
          </p:spPr>
          <p:txBody>
            <a:bodyPr wrap="square" lIns="238978" tIns="191181" rIns="238978" bIns="19118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849">
                <a:defRPr/>
              </a:pPr>
              <a:r>
                <a:rPr lang="en-US" sz="2000">
                  <a:solidFill>
                    <a:srgbClr val="FFFFFF"/>
                  </a:solidFill>
                  <a:latin typeface="Segoe UI Semibold"/>
                  <a:cs typeface="Segoe UI Semibold"/>
                </a:rPr>
                <a:t>iOS</a:t>
              </a:r>
            </a:p>
          </p:txBody>
        </p:sp>
      </p:grpSp>
      <p:grpSp>
        <p:nvGrpSpPr>
          <p:cNvPr id="39" name="Group 38">
            <a:extLst>
              <a:ext uri="{FF2B5EF4-FFF2-40B4-BE49-F238E27FC236}">
                <a16:creationId xmlns:a16="http://schemas.microsoft.com/office/drawing/2014/main" id="{2EA59245-1170-41C9-9D0A-567D6BF47620}"/>
              </a:ext>
            </a:extLst>
          </p:cNvPr>
          <p:cNvGrpSpPr/>
          <p:nvPr/>
        </p:nvGrpSpPr>
        <p:grpSpPr>
          <a:xfrm>
            <a:off x="3299102" y="4637532"/>
            <a:ext cx="1754813" cy="664370"/>
            <a:chOff x="474924" y="2957810"/>
            <a:chExt cx="9253607" cy="3077297"/>
          </a:xfrm>
          <a:solidFill>
            <a:srgbClr val="77D065"/>
          </a:solidFill>
        </p:grpSpPr>
        <p:sp>
          <p:nvSpPr>
            <p:cNvPr id="37" name="TextBox 36">
              <a:extLst>
                <a:ext uri="{FF2B5EF4-FFF2-40B4-BE49-F238E27FC236}">
                  <a16:creationId xmlns:a16="http://schemas.microsoft.com/office/drawing/2014/main" id="{459F19CA-17DC-410F-B4B9-AF185962737D}"/>
                </a:ext>
              </a:extLst>
            </p:cNvPr>
            <p:cNvSpPr txBox="1"/>
            <p:nvPr/>
          </p:nvSpPr>
          <p:spPr>
            <a:xfrm>
              <a:off x="474924" y="2957810"/>
              <a:ext cx="9253607" cy="3077297"/>
            </a:xfrm>
            <a:prstGeom prst="rect">
              <a:avLst/>
            </a:prstGeom>
            <a:grpFill/>
          </p:spPr>
          <p:txBody>
            <a:bodyPr wrap="square" lIns="238978" tIns="191181" rIns="238978" bIns="19118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849">
                <a:defRPr/>
              </a:pPr>
              <a:endParaRPr lang="en-US" sz="1333" b="1">
                <a:solidFill>
                  <a:srgbClr val="FFFFFF"/>
                </a:solidFill>
                <a:latin typeface="Segoe UI"/>
              </a:endParaRPr>
            </a:p>
          </p:txBody>
        </p:sp>
        <p:sp>
          <p:nvSpPr>
            <p:cNvPr id="38" name="TextBox 37">
              <a:extLst>
                <a:ext uri="{FF2B5EF4-FFF2-40B4-BE49-F238E27FC236}">
                  <a16:creationId xmlns:a16="http://schemas.microsoft.com/office/drawing/2014/main" id="{19856E43-1D63-4C31-9D18-0EB2AEBB6F52}"/>
                </a:ext>
              </a:extLst>
            </p:cNvPr>
            <p:cNvSpPr txBox="1"/>
            <p:nvPr/>
          </p:nvSpPr>
          <p:spPr>
            <a:xfrm>
              <a:off x="532407" y="3148827"/>
              <a:ext cx="9162736" cy="2618702"/>
            </a:xfrm>
            <a:prstGeom prst="rect">
              <a:avLst/>
            </a:prstGeom>
            <a:grpFill/>
          </p:spPr>
          <p:txBody>
            <a:bodyPr wrap="square" lIns="238978" tIns="191181" rIns="238978" bIns="19118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849">
                <a:defRPr/>
              </a:pPr>
              <a:r>
                <a:rPr lang="en-US" sz="2000">
                  <a:solidFill>
                    <a:srgbClr val="FFFFFF"/>
                  </a:solidFill>
                  <a:latin typeface="Segoe UI Semibold"/>
                  <a:cs typeface="Segoe UI Semibold"/>
                </a:rPr>
                <a:t>Android</a:t>
              </a:r>
            </a:p>
          </p:txBody>
        </p:sp>
      </p:grpSp>
      <p:sp>
        <p:nvSpPr>
          <p:cNvPr id="36" name="TextBox 35">
            <a:extLst>
              <a:ext uri="{FF2B5EF4-FFF2-40B4-BE49-F238E27FC236}">
                <a16:creationId xmlns:a16="http://schemas.microsoft.com/office/drawing/2014/main" id="{848069B7-72F2-4412-9490-6B27F7522FEF}"/>
              </a:ext>
            </a:extLst>
          </p:cNvPr>
          <p:cNvSpPr txBox="1"/>
          <p:nvPr/>
        </p:nvSpPr>
        <p:spPr>
          <a:xfrm>
            <a:off x="1469850" y="3263522"/>
            <a:ext cx="3531666" cy="565361"/>
          </a:xfrm>
          <a:prstGeom prst="rect">
            <a:avLst/>
          </a:prstGeom>
          <a:solidFill>
            <a:schemeClr val="accent1">
              <a:alpha val="10196"/>
            </a:schemeClr>
          </a:solidFill>
        </p:spPr>
        <p:txBody>
          <a:bodyPr wrap="square" lIns="238978" tIns="191181" rIns="238978" bIns="19118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849">
              <a:defRPr/>
            </a:pPr>
            <a:r>
              <a:rPr lang="en-US" sz="3000">
                <a:solidFill>
                  <a:srgbClr val="FFFFFF"/>
                </a:solidFill>
                <a:latin typeface="Segoe UI Semibold"/>
                <a:cs typeface="Segoe UI Semibold"/>
              </a:rPr>
              <a:t>.NET MAUI </a:t>
            </a:r>
          </a:p>
        </p:txBody>
      </p:sp>
      <p:sp>
        <p:nvSpPr>
          <p:cNvPr id="59" name="Text Placeholder 2">
            <a:extLst>
              <a:ext uri="{FF2B5EF4-FFF2-40B4-BE49-F238E27FC236}">
                <a16:creationId xmlns:a16="http://schemas.microsoft.com/office/drawing/2014/main" id="{5EE166D0-AC5D-4A45-ACDE-08D38C4FFAF1}"/>
              </a:ext>
            </a:extLst>
          </p:cNvPr>
          <p:cNvSpPr txBox="1">
            <a:spLocks/>
          </p:cNvSpPr>
          <p:nvPr/>
        </p:nvSpPr>
        <p:spPr>
          <a:xfrm>
            <a:off x="6930191" y="3897492"/>
            <a:ext cx="4992903" cy="2652761"/>
          </a:xfrm>
          <a:prstGeom prst="rect">
            <a:avLst/>
          </a:prstGeom>
          <a:solidFill>
            <a:schemeClr val="accent6"/>
          </a:solidFill>
        </p:spPr>
        <p:txBody>
          <a:bodyPr vert="horz" wrap="square" lIns="146284" tIns="91427" rIns="146284" bIns="91427" rtlCol="0" anchor="t">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1765">
                <a:latin typeface="Segoe UI Light" panose="020B0502040204020203" pitchFamily="34" charset="0"/>
                <a:cs typeface="Segoe UI Light" panose="020B0502040204020203" pitchFamily="34" charset="0"/>
              </a:rPr>
              <a:t>File | New</a:t>
            </a:r>
          </a:p>
          <a:p>
            <a:pPr marL="457112" indent="-457112"/>
            <a:r>
              <a:rPr lang="en-US" sz="1372">
                <a:latin typeface="Segoe UI"/>
                <a:cs typeface="Segoe UI"/>
              </a:rPr>
              <a:t>Multi-platform App UI (.NET)</a:t>
            </a:r>
          </a:p>
          <a:p>
            <a:pPr marL="457112" indent="-457112"/>
            <a:endParaRPr lang="en-US" sz="1372">
              <a:latin typeface="Segoe UI"/>
              <a:cs typeface="Segoe UI"/>
            </a:endParaRPr>
          </a:p>
          <a:p>
            <a:pPr marL="0" indent="0">
              <a:buNone/>
            </a:pPr>
            <a:r>
              <a:rPr lang="en-US" sz="1765">
                <a:latin typeface="Segoe UI Light"/>
                <a:cs typeface="Segoe UI"/>
              </a:rPr>
              <a:t>CLI</a:t>
            </a:r>
          </a:p>
          <a:p>
            <a:pPr marL="335851" indent="-335851"/>
            <a:r>
              <a:rPr lang="en-US" sz="1372">
                <a:latin typeface="Segoe UI"/>
                <a:cs typeface="Segoe UI"/>
              </a:rPr>
              <a:t>dotnet install </a:t>
            </a:r>
            <a:r>
              <a:rPr lang="en-US" sz="1372" err="1">
                <a:latin typeface="Segoe UI"/>
                <a:cs typeface="Segoe UI"/>
              </a:rPr>
              <a:t>maui</a:t>
            </a:r>
            <a:endParaRPr lang="en-US" sz="1372"/>
          </a:p>
          <a:p>
            <a:pPr marL="335851" indent="-335851"/>
            <a:r>
              <a:rPr lang="en-US" sz="1372">
                <a:latin typeface="Segoe UI"/>
                <a:cs typeface="Segoe UI"/>
              </a:rPr>
              <a:t>dotnet new </a:t>
            </a:r>
            <a:r>
              <a:rPr lang="en-US" sz="1372" err="1">
                <a:latin typeface="Segoe UI"/>
                <a:cs typeface="Segoe UI"/>
              </a:rPr>
              <a:t>maui</a:t>
            </a:r>
            <a:endParaRPr lang="en-US" sz="1372">
              <a:latin typeface="Segoe UI"/>
              <a:cs typeface="Segoe UI"/>
            </a:endParaRPr>
          </a:p>
          <a:p>
            <a:pPr marL="335851" indent="-335851"/>
            <a:endParaRPr lang="en-US" sz="1372">
              <a:latin typeface="Segoe UI"/>
              <a:cs typeface="Segoe UI"/>
            </a:endParaRPr>
          </a:p>
          <a:p>
            <a:pPr marL="0" indent="0">
              <a:buNone/>
            </a:pPr>
            <a:r>
              <a:rPr lang="en-US" sz="1765">
                <a:latin typeface="Segoe UI Light" panose="020B0502040204020203" pitchFamily="34" charset="0"/>
                <a:cs typeface="Segoe UI Light" panose="020B0502040204020203" pitchFamily="34" charset="0"/>
              </a:rPr>
              <a:t>Namespaces </a:t>
            </a:r>
          </a:p>
          <a:p>
            <a:pPr marL="457112" indent="-457112"/>
            <a:r>
              <a:rPr lang="en-US" sz="1372" err="1">
                <a:latin typeface="Segoe UI"/>
                <a:cs typeface="Segoe UI"/>
              </a:rPr>
              <a:t>System.Maui</a:t>
            </a:r>
            <a:r>
              <a:rPr lang="en-US" sz="1372">
                <a:latin typeface="Segoe UI"/>
                <a:cs typeface="Segoe UI"/>
              </a:rPr>
              <a:t> 	(previously </a:t>
            </a:r>
            <a:r>
              <a:rPr lang="en-US" sz="1372" err="1">
                <a:latin typeface="Segoe UI"/>
                <a:cs typeface="Segoe UI"/>
              </a:rPr>
              <a:t>Xamarin.Forms</a:t>
            </a:r>
            <a:r>
              <a:rPr lang="en-US" sz="1372">
                <a:latin typeface="Segoe UI"/>
                <a:cs typeface="Segoe UI"/>
              </a:rPr>
              <a:t>)</a:t>
            </a:r>
          </a:p>
          <a:p>
            <a:pPr marL="457112" indent="-457112"/>
            <a:r>
              <a:rPr lang="en-US" sz="1372" err="1">
                <a:latin typeface="Segoe UI"/>
                <a:cs typeface="Segoe UI"/>
              </a:rPr>
              <a:t>System.Device</a:t>
            </a:r>
            <a:r>
              <a:rPr lang="en-US" sz="1372">
                <a:latin typeface="Segoe UI"/>
                <a:cs typeface="Segoe UI"/>
              </a:rPr>
              <a:t> 	(previously </a:t>
            </a:r>
            <a:r>
              <a:rPr lang="en-US" sz="1372" err="1">
                <a:latin typeface="Segoe UI"/>
                <a:cs typeface="Segoe UI"/>
              </a:rPr>
              <a:t>Xamarin.Essentials</a:t>
            </a:r>
            <a:r>
              <a:rPr lang="en-US" sz="1372">
                <a:latin typeface="Segoe UI"/>
                <a:cs typeface="Segoe UI"/>
              </a:rPr>
              <a:t>)</a:t>
            </a:r>
            <a:endParaRPr lang="en-US" sz="1372"/>
          </a:p>
        </p:txBody>
      </p:sp>
      <p:sp>
        <p:nvSpPr>
          <p:cNvPr id="62" name="Text Placeholder 2">
            <a:extLst>
              <a:ext uri="{FF2B5EF4-FFF2-40B4-BE49-F238E27FC236}">
                <a16:creationId xmlns:a16="http://schemas.microsoft.com/office/drawing/2014/main" id="{95618F03-1C8B-44EA-84A5-90C137A669D1}"/>
              </a:ext>
            </a:extLst>
          </p:cNvPr>
          <p:cNvSpPr txBox="1">
            <a:spLocks/>
          </p:cNvSpPr>
          <p:nvPr/>
        </p:nvSpPr>
        <p:spPr>
          <a:xfrm>
            <a:off x="204646" y="5562243"/>
            <a:ext cx="6725546" cy="1270771"/>
          </a:xfrm>
          <a:prstGeom prst="rect">
            <a:avLst/>
          </a:prstGeom>
        </p:spPr>
        <p:txBody>
          <a:bodyPr vert="horz" wrap="square" lIns="146284" tIns="91427" rIns="146284" bIns="91427" rtlCol="0" anchor="t">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1765">
                <a:latin typeface="Segoe UI Light"/>
                <a:cs typeface="Segoe UI"/>
              </a:rPr>
              <a:t>Compatibility</a:t>
            </a:r>
          </a:p>
          <a:p>
            <a:pPr marL="335851" indent="-335851"/>
            <a:r>
              <a:rPr lang="en-US" sz="1200" b="1">
                <a:latin typeface="Segoe UI"/>
                <a:cs typeface="Segoe UI"/>
              </a:rPr>
              <a:t>Minimal</a:t>
            </a:r>
            <a:r>
              <a:rPr lang="en-US" sz="1200">
                <a:latin typeface="Segoe UI"/>
                <a:cs typeface="Segoe UI"/>
              </a:rPr>
              <a:t> API Changes – All add developer value (perf, dev loop, etc.)</a:t>
            </a:r>
          </a:p>
          <a:p>
            <a:pPr marL="335851" indent="-335851"/>
            <a:r>
              <a:rPr lang="en-US" sz="1200" b="1">
                <a:latin typeface="Segoe UI"/>
                <a:cs typeface="Segoe UI"/>
              </a:rPr>
              <a:t>Migration support</a:t>
            </a:r>
            <a:r>
              <a:rPr lang="en-US" sz="1200">
                <a:latin typeface="Segoe UI"/>
                <a:cs typeface="Segoe UI"/>
              </a:rPr>
              <a:t> for Xamarin &amp; Xamarin.Forms</a:t>
            </a:r>
          </a:p>
          <a:p>
            <a:pPr marL="335851" indent="-335851"/>
            <a:r>
              <a:rPr lang="en-US" sz="1200"/>
              <a:t>Existing Xamarin.Forms app support for </a:t>
            </a:r>
            <a:r>
              <a:rPr lang="en-US" sz="1200" b="1"/>
              <a:t>one-year</a:t>
            </a:r>
            <a:r>
              <a:rPr lang="en-US" sz="1200"/>
              <a:t> window after release of .NET MAUI</a:t>
            </a:r>
          </a:p>
          <a:p>
            <a:pPr marL="335851" indent="-335851"/>
            <a:endParaRPr lang="en-US" sz="1372"/>
          </a:p>
        </p:txBody>
      </p:sp>
    </p:spTree>
    <p:extLst>
      <p:ext uri="{BB962C8B-B14F-4D97-AF65-F5344CB8AC3E}">
        <p14:creationId xmlns:p14="http://schemas.microsoft.com/office/powerpoint/2010/main" val="946623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par>
                                <p:cTn id="23" presetID="10"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xEl>
                                              <p:pRg st="0" end="0"/>
                                            </p:txEl>
                                          </p:spTgt>
                                        </p:tgtEl>
                                        <p:attrNameLst>
                                          <p:attrName>style.visibility</p:attrName>
                                        </p:attrNameLst>
                                      </p:cBhvr>
                                      <p:to>
                                        <p:strVal val="visible"/>
                                      </p:to>
                                    </p:set>
                                    <p:animEffect transition="in" filter="fade">
                                      <p:cBhvr>
                                        <p:cTn id="28" dur="500"/>
                                        <p:tgtEl>
                                          <p:spTgt spid="2">
                                            <p:txEl>
                                              <p:pRg st="0" end="0"/>
                                            </p:txEl>
                                          </p:spTgt>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2">
                                            <p:txEl>
                                              <p:pRg st="1" end="1"/>
                                            </p:txEl>
                                          </p:spTgt>
                                        </p:tgtEl>
                                        <p:attrNameLst>
                                          <p:attrName>style.visibility</p:attrName>
                                        </p:attrNameLst>
                                      </p:cBhvr>
                                      <p:to>
                                        <p:strVal val="visible"/>
                                      </p:to>
                                    </p:set>
                                    <p:animEffect transition="in" filter="fade">
                                      <p:cBhvr>
                                        <p:cTn id="32" dur="500"/>
                                        <p:tgtEl>
                                          <p:spTgt spid="2">
                                            <p:txEl>
                                              <p:pRg st="1" end="1"/>
                                            </p:txEl>
                                          </p:spTgt>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2">
                                            <p:txEl>
                                              <p:pRg st="2" end="2"/>
                                            </p:txEl>
                                          </p:spTgt>
                                        </p:tgtEl>
                                        <p:attrNameLst>
                                          <p:attrName>style.visibility</p:attrName>
                                        </p:attrNameLst>
                                      </p:cBhvr>
                                      <p:to>
                                        <p:strVal val="visible"/>
                                      </p:to>
                                    </p:set>
                                    <p:animEffect transition="in" filter="fade">
                                      <p:cBhvr>
                                        <p:cTn id="36" dur="500"/>
                                        <p:tgtEl>
                                          <p:spTgt spid="2">
                                            <p:txEl>
                                              <p:pRg st="2" end="2"/>
                                            </p:txEl>
                                          </p:spTgt>
                                        </p:tgtEl>
                                      </p:cBhvr>
                                    </p:animEffec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2">
                                            <p:txEl>
                                              <p:pRg st="3" end="3"/>
                                            </p:txEl>
                                          </p:spTgt>
                                        </p:tgtEl>
                                        <p:attrNameLst>
                                          <p:attrName>style.visibility</p:attrName>
                                        </p:attrNameLst>
                                      </p:cBhvr>
                                      <p:to>
                                        <p:strVal val="visible"/>
                                      </p:to>
                                    </p:set>
                                    <p:animEffect transition="in" filter="fade">
                                      <p:cBhvr>
                                        <p:cTn id="40" dur="500"/>
                                        <p:tgtEl>
                                          <p:spTgt spid="2">
                                            <p:txEl>
                                              <p:pRg st="3" end="3"/>
                                            </p:txEl>
                                          </p:spTgt>
                                        </p:tgtEl>
                                      </p:cBhvr>
                                    </p:animEffect>
                                  </p:childTnLst>
                                </p:cTn>
                              </p:par>
                            </p:childTnLst>
                          </p:cTn>
                        </p:par>
                        <p:par>
                          <p:cTn id="41" fill="hold">
                            <p:stCondLst>
                              <p:cond delay="3500"/>
                            </p:stCondLst>
                            <p:childTnLst>
                              <p:par>
                                <p:cTn id="42" presetID="10" presetClass="entr" presetSubtype="0" fill="hold" grpId="0" nodeType="afterEffect">
                                  <p:stCondLst>
                                    <p:cond delay="0"/>
                                  </p:stCondLst>
                                  <p:childTnLst>
                                    <p:set>
                                      <p:cBhvr>
                                        <p:cTn id="43" dur="1" fill="hold">
                                          <p:stCondLst>
                                            <p:cond delay="0"/>
                                          </p:stCondLst>
                                        </p:cTn>
                                        <p:tgtEl>
                                          <p:spTgt spid="2">
                                            <p:txEl>
                                              <p:pRg st="4" end="4"/>
                                            </p:txEl>
                                          </p:spTgt>
                                        </p:tgtEl>
                                        <p:attrNameLst>
                                          <p:attrName>style.visibility</p:attrName>
                                        </p:attrNameLst>
                                      </p:cBhvr>
                                      <p:to>
                                        <p:strVal val="visible"/>
                                      </p:to>
                                    </p:set>
                                    <p:animEffect transition="in" filter="fade">
                                      <p:cBhvr>
                                        <p:cTn id="44" dur="500"/>
                                        <p:tgtEl>
                                          <p:spTgt spid="2">
                                            <p:txEl>
                                              <p:pRg st="4" end="4"/>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
                                            <p:txEl>
                                              <p:pRg st="5" end="5"/>
                                            </p:txEl>
                                          </p:spTgt>
                                        </p:tgtEl>
                                        <p:attrNameLst>
                                          <p:attrName>style.visibility</p:attrName>
                                        </p:attrNameLst>
                                      </p:cBhvr>
                                      <p:to>
                                        <p:strVal val="visible"/>
                                      </p:to>
                                    </p:set>
                                    <p:animEffect transition="in" filter="fade">
                                      <p:cBhvr>
                                        <p:cTn id="47" dur="500"/>
                                        <p:tgtEl>
                                          <p:spTgt spid="2">
                                            <p:txEl>
                                              <p:pRg st="5" end="5"/>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
                                            <p:txEl>
                                              <p:pRg st="6" end="6"/>
                                            </p:txEl>
                                          </p:spTgt>
                                        </p:tgtEl>
                                        <p:attrNameLst>
                                          <p:attrName>style.visibility</p:attrName>
                                        </p:attrNameLst>
                                      </p:cBhvr>
                                      <p:to>
                                        <p:strVal val="visible"/>
                                      </p:to>
                                    </p:set>
                                    <p:animEffect transition="in" filter="fade">
                                      <p:cBhvr>
                                        <p:cTn id="50" dur="500"/>
                                        <p:tgtEl>
                                          <p:spTgt spid="2">
                                            <p:txEl>
                                              <p:pRg st="6" end="6"/>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fade">
                                      <p:cBhvr>
                                        <p:cTn id="53" dur="500"/>
                                        <p:tgtEl>
                                          <p:spTgt spid="3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9"/>
                                        </p:tgtEl>
                                        <p:attrNameLst>
                                          <p:attrName>style.visibility</p:attrName>
                                        </p:attrNameLst>
                                      </p:cBhvr>
                                      <p:to>
                                        <p:strVal val="visible"/>
                                      </p:to>
                                    </p:set>
                                    <p:animEffect transition="in" filter="fade">
                                      <p:cBhvr>
                                        <p:cTn id="58" dur="500"/>
                                        <p:tgtEl>
                                          <p:spTgt spid="5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animBg="1"/>
      <p:bldP spid="36" grpId="0" animBg="1"/>
      <p:bldP spid="59" grpId="0" animBg="1"/>
      <p:bldP spid="6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F02EC-F1E0-6E49-985D-AEE050C72A2B}"/>
              </a:ext>
            </a:extLst>
          </p:cNvPr>
          <p:cNvSpPr>
            <a:spLocks noGrp="1"/>
          </p:cNvSpPr>
          <p:nvPr>
            <p:ph type="title"/>
          </p:nvPr>
        </p:nvSpPr>
        <p:spPr/>
        <p:txBody>
          <a:bodyPr/>
          <a:lstStyle/>
          <a:p>
            <a:r>
              <a:rPr lang="es-ES" err="1"/>
              <a:t>Goals</a:t>
            </a:r>
            <a:r>
              <a:rPr lang="es-ES"/>
              <a:t> of .NET MAUI</a:t>
            </a:r>
          </a:p>
        </p:txBody>
      </p:sp>
      <p:sp>
        <p:nvSpPr>
          <p:cNvPr id="3" name="Rectángulo 2">
            <a:extLst>
              <a:ext uri="{FF2B5EF4-FFF2-40B4-BE49-F238E27FC236}">
                <a16:creationId xmlns:a16="http://schemas.microsoft.com/office/drawing/2014/main" id="{1F823A32-4AEF-3249-B57E-26FEB417350C}"/>
              </a:ext>
            </a:extLst>
          </p:cNvPr>
          <p:cNvSpPr/>
          <p:nvPr/>
        </p:nvSpPr>
        <p:spPr bwMode="auto">
          <a:xfrm>
            <a:off x="588263" y="1736208"/>
            <a:ext cx="2429691" cy="46242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s-ES" sz="2800" err="1">
                <a:gradFill>
                  <a:gsLst>
                    <a:gs pos="0">
                      <a:srgbClr val="FFFFFF"/>
                    </a:gs>
                    <a:gs pos="100000">
                      <a:srgbClr val="FFFFFF"/>
                    </a:gs>
                  </a:gsLst>
                  <a:lin ang="5400000" scaled="0"/>
                </a:gradFill>
                <a:ea typeface="Segoe UI" pitchFamily="34" charset="0"/>
                <a:cs typeface="Segoe UI" pitchFamily="34" charset="0"/>
              </a:rPr>
              <a:t>Quality</a:t>
            </a:r>
            <a:endParaRPr lang="es-ES" sz="28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a:gradFill>
                  <a:gsLst>
                    <a:gs pos="0">
                      <a:srgbClr val="FFFFFF"/>
                    </a:gs>
                    <a:gs pos="100000">
                      <a:srgbClr val="FFFFFF"/>
                    </a:gs>
                  </a:gsLst>
                  <a:lin ang="5400000" scaled="0"/>
                </a:gradFill>
                <a:ea typeface="Segoe UI" pitchFamily="34" charset="0"/>
                <a:cs typeface="Segoe UI" pitchFamily="34" charset="0"/>
              </a:rPr>
              <a:t>12 </a:t>
            </a:r>
            <a:r>
              <a:rPr lang="es-ES" sz="2000" err="1">
                <a:gradFill>
                  <a:gsLst>
                    <a:gs pos="0">
                      <a:srgbClr val="FFFFFF"/>
                    </a:gs>
                    <a:gs pos="100000">
                      <a:srgbClr val="FFFFFF"/>
                    </a:gs>
                  </a:gsLst>
                  <a:lin ang="5400000" scaled="0"/>
                </a:gradFill>
                <a:ea typeface="Segoe UI" pitchFamily="34" charset="0"/>
                <a:cs typeface="Segoe UI" pitchFamily="34" charset="0"/>
              </a:rPr>
              <a:t>months</a:t>
            </a:r>
            <a:r>
              <a:rPr lang="es-ES" sz="2000">
                <a:gradFill>
                  <a:gsLst>
                    <a:gs pos="0">
                      <a:srgbClr val="FFFFFF"/>
                    </a:gs>
                    <a:gs pos="100000">
                      <a:srgbClr val="FFFFFF"/>
                    </a:gs>
                  </a:gsLst>
                  <a:lin ang="5400000" scaled="0"/>
                </a:gradFill>
                <a:ea typeface="Segoe UI" pitchFamily="34" charset="0"/>
                <a:cs typeface="Segoe UI" pitchFamily="34" charset="0"/>
              </a:rPr>
              <a:t> of </a:t>
            </a:r>
            <a:r>
              <a:rPr lang="es-ES" sz="2000" err="1">
                <a:gradFill>
                  <a:gsLst>
                    <a:gs pos="0">
                      <a:srgbClr val="FFFFFF"/>
                    </a:gs>
                    <a:gs pos="100000">
                      <a:srgbClr val="FFFFFF"/>
                    </a:gs>
                  </a:gsLst>
                  <a:lin ang="5400000" scaled="0"/>
                </a:gradFill>
                <a:ea typeface="Segoe UI" pitchFamily="34" charset="0"/>
                <a:cs typeface="Segoe UI" pitchFamily="34" charset="0"/>
              </a:rPr>
              <a:t>Xamarin</a:t>
            </a:r>
            <a:r>
              <a:rPr lang="es-ES" sz="2000">
                <a:gradFill>
                  <a:gsLst>
                    <a:gs pos="0">
                      <a:srgbClr val="FFFFFF"/>
                    </a:gs>
                    <a:gs pos="100000">
                      <a:srgbClr val="FFFFFF"/>
                    </a:gs>
                  </a:gsLst>
                  <a:lin ang="5400000" scaled="0"/>
                </a:gradFill>
                <a:ea typeface="Segoe UI" pitchFamily="34" charset="0"/>
                <a:cs typeface="Segoe UI" pitchFamily="34" charset="0"/>
              </a:rPr>
              <a:t> </a:t>
            </a:r>
            <a:r>
              <a:rPr lang="es-ES" sz="2000" err="1">
                <a:gradFill>
                  <a:gsLst>
                    <a:gs pos="0">
                      <a:srgbClr val="FFFFFF"/>
                    </a:gs>
                    <a:gs pos="100000">
                      <a:srgbClr val="FFFFFF"/>
                    </a:gs>
                  </a:gsLst>
                  <a:lin ang="5400000" scaled="0"/>
                </a:gradFill>
                <a:ea typeface="Segoe UI" pitchFamily="34" charset="0"/>
                <a:cs typeface="Segoe UI" pitchFamily="34" charset="0"/>
              </a:rPr>
              <a:t>quality</a:t>
            </a:r>
            <a:r>
              <a:rPr lang="es-ES" sz="2000">
                <a:gradFill>
                  <a:gsLst>
                    <a:gs pos="0">
                      <a:srgbClr val="FFFFFF"/>
                    </a:gs>
                    <a:gs pos="100000">
                      <a:srgbClr val="FFFFFF"/>
                    </a:gs>
                  </a:gsLst>
                  <a:lin ang="5400000" scaled="0"/>
                </a:gradFill>
                <a:ea typeface="Segoe UI" pitchFamily="34" charset="0"/>
                <a:cs typeface="Segoe UI" pitchFamily="34" charset="0"/>
              </a:rPr>
              <a:t> </a:t>
            </a:r>
            <a:r>
              <a:rPr lang="es-ES" sz="2000" err="1">
                <a:gradFill>
                  <a:gsLst>
                    <a:gs pos="0">
                      <a:srgbClr val="FFFFFF"/>
                    </a:gs>
                    <a:gs pos="100000">
                      <a:srgbClr val="FFFFFF"/>
                    </a:gs>
                  </a:gsLst>
                  <a:lin ang="5400000" scaled="0"/>
                </a:gradFill>
                <a:ea typeface="Segoe UI" pitchFamily="34" charset="0"/>
                <a:cs typeface="Segoe UI" pitchFamily="34" charset="0"/>
              </a:rPr>
              <a:t>releases</a:t>
            </a:r>
            <a:r>
              <a:rPr lang="es-ES" sz="2000">
                <a:gradFill>
                  <a:gsLst>
                    <a:gs pos="0">
                      <a:srgbClr val="FFFFFF"/>
                    </a:gs>
                    <a:gs pos="100000">
                      <a:srgbClr val="FFFFFF"/>
                    </a:gs>
                  </a:gsLst>
                  <a:lin ang="5400000" scaled="0"/>
                </a:gradFill>
                <a:ea typeface="Segoe UI" pitchFamily="34" charset="0"/>
                <a:cs typeface="Segoe UI" pitchFamily="34" charset="0"/>
              </a:rPr>
              <a:t>.</a:t>
            </a: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err="1">
                <a:gradFill>
                  <a:gsLst>
                    <a:gs pos="0">
                      <a:srgbClr val="FFFFFF"/>
                    </a:gs>
                    <a:gs pos="100000">
                      <a:srgbClr val="FFFFFF"/>
                    </a:gs>
                  </a:gsLst>
                  <a:lin ang="5400000" scaled="0"/>
                </a:gradFill>
                <a:ea typeface="Segoe UI" pitchFamily="34" charset="0"/>
                <a:cs typeface="Segoe UI" pitchFamily="34" charset="0"/>
              </a:rPr>
              <a:t>Reorganized</a:t>
            </a:r>
            <a:r>
              <a:rPr lang="es-ES" sz="2000">
                <a:gradFill>
                  <a:gsLst>
                    <a:gs pos="0">
                      <a:srgbClr val="FFFFFF"/>
                    </a:gs>
                    <a:gs pos="100000">
                      <a:srgbClr val="FFFFFF"/>
                    </a:gs>
                  </a:gsLst>
                  <a:lin ang="5400000" scaled="0"/>
                </a:gradFill>
                <a:ea typeface="Segoe UI" pitchFamily="34" charset="0"/>
                <a:cs typeface="Segoe UI" pitchFamily="34" charset="0"/>
              </a:rPr>
              <a:t> Project </a:t>
            </a:r>
            <a:r>
              <a:rPr lang="es-ES" sz="2000" err="1">
                <a:gradFill>
                  <a:gsLst>
                    <a:gs pos="0">
                      <a:srgbClr val="FFFFFF"/>
                    </a:gs>
                    <a:gs pos="100000">
                      <a:srgbClr val="FFFFFF"/>
                    </a:gs>
                  </a:gsLst>
                  <a:lin ang="5400000" scaled="0"/>
                </a:gradFill>
                <a:ea typeface="Segoe UI" pitchFamily="34" charset="0"/>
                <a:cs typeface="Segoe UI" pitchFamily="34" charset="0"/>
              </a:rPr>
              <a:t>structure</a:t>
            </a:r>
            <a:r>
              <a:rPr lang="es-ES" sz="2000">
                <a:gradFill>
                  <a:gsLst>
                    <a:gs pos="0">
                      <a:srgbClr val="FFFFFF"/>
                    </a:gs>
                    <a:gs pos="100000">
                      <a:srgbClr val="FFFFFF"/>
                    </a:gs>
                  </a:gsLst>
                  <a:lin ang="5400000" scaled="0"/>
                </a:gradFill>
                <a:ea typeface="Segoe UI" pitchFamily="34" charset="0"/>
                <a:cs typeface="Segoe UI" pitchFamily="34" charset="0"/>
              </a:rPr>
              <a:t>.</a:t>
            </a: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err="1">
                <a:gradFill>
                  <a:gsLst>
                    <a:gs pos="0">
                      <a:srgbClr val="FFFFFF"/>
                    </a:gs>
                    <a:gs pos="100000">
                      <a:srgbClr val="FFFFFF"/>
                    </a:gs>
                  </a:gsLst>
                  <a:lin ang="5400000" scaled="0"/>
                </a:gradFill>
                <a:ea typeface="Segoe UI" pitchFamily="34" charset="0"/>
                <a:cs typeface="Segoe UI" pitchFamily="34" charset="0"/>
              </a:rPr>
              <a:t>Standardized</a:t>
            </a:r>
            <a:r>
              <a:rPr lang="es-ES" sz="2000">
                <a:gradFill>
                  <a:gsLst>
                    <a:gs pos="0">
                      <a:srgbClr val="FFFFFF"/>
                    </a:gs>
                    <a:gs pos="100000">
                      <a:srgbClr val="FFFFFF"/>
                    </a:gs>
                  </a:gsLst>
                  <a:lin ang="5400000" scaled="0"/>
                </a:gradFill>
                <a:ea typeface="Segoe UI" pitchFamily="34" charset="0"/>
                <a:cs typeface="Segoe UI" pitchFamily="34" charset="0"/>
              </a:rPr>
              <a:t> </a:t>
            </a:r>
            <a:r>
              <a:rPr lang="es-ES" sz="2000" err="1">
                <a:gradFill>
                  <a:gsLst>
                    <a:gs pos="0">
                      <a:srgbClr val="FFFFFF"/>
                    </a:gs>
                    <a:gs pos="100000">
                      <a:srgbClr val="FFFFFF"/>
                    </a:gs>
                  </a:gsLst>
                  <a:lin ang="5400000" scaled="0"/>
                </a:gradFill>
                <a:ea typeface="Segoe UI" pitchFamily="34" charset="0"/>
                <a:cs typeface="Segoe UI" pitchFamily="34" charset="0"/>
              </a:rPr>
              <a:t>class</a:t>
            </a:r>
            <a:r>
              <a:rPr lang="es-ES" sz="2000">
                <a:gradFill>
                  <a:gsLst>
                    <a:gs pos="0">
                      <a:srgbClr val="FFFFFF"/>
                    </a:gs>
                    <a:gs pos="100000">
                      <a:srgbClr val="FFFFFF"/>
                    </a:gs>
                  </a:gsLst>
                  <a:lin ang="5400000" scaled="0"/>
                </a:gradFill>
                <a:ea typeface="Segoe UI" pitchFamily="34" charset="0"/>
                <a:cs typeface="Segoe UI" pitchFamily="34" charset="0"/>
              </a:rPr>
              <a:t> </a:t>
            </a:r>
            <a:r>
              <a:rPr lang="es-ES" sz="2000" err="1">
                <a:gradFill>
                  <a:gsLst>
                    <a:gs pos="0">
                      <a:srgbClr val="FFFFFF"/>
                    </a:gs>
                    <a:gs pos="100000">
                      <a:srgbClr val="FFFFFF"/>
                    </a:gs>
                  </a:gsLst>
                  <a:lin ang="5400000" scaled="0"/>
                </a:gradFill>
                <a:ea typeface="Segoe UI" pitchFamily="34" charset="0"/>
                <a:cs typeface="Segoe UI" pitchFamily="34" charset="0"/>
              </a:rPr>
              <a:t>naming</a:t>
            </a:r>
            <a:r>
              <a:rPr lang="es-ES" sz="2000">
                <a:gradFill>
                  <a:gsLst>
                    <a:gs pos="0">
                      <a:srgbClr val="FFFFFF"/>
                    </a:gs>
                    <a:gs pos="100000">
                      <a:srgbClr val="FFFFFF"/>
                    </a:gs>
                  </a:gsLst>
                  <a:lin ang="5400000" scaled="0"/>
                </a:gradFill>
                <a:ea typeface="Segoe UI" pitchFamily="34" charset="0"/>
                <a:cs typeface="Segoe UI" pitchFamily="34" charset="0"/>
              </a:rPr>
              <a:t> and </a:t>
            </a:r>
            <a:r>
              <a:rPr lang="es-ES" sz="2000" err="1">
                <a:gradFill>
                  <a:gsLst>
                    <a:gs pos="0">
                      <a:srgbClr val="FFFFFF"/>
                    </a:gs>
                    <a:gs pos="100000">
                      <a:srgbClr val="FFFFFF"/>
                    </a:gs>
                  </a:gsLst>
                  <a:lin ang="5400000" scaled="0"/>
                </a:gradFill>
                <a:ea typeface="Segoe UI" pitchFamily="34" charset="0"/>
                <a:cs typeface="Segoe UI" pitchFamily="34" charset="0"/>
              </a:rPr>
              <a:t>structure</a:t>
            </a:r>
            <a:r>
              <a:rPr lang="es-ES" sz="2000">
                <a:gradFill>
                  <a:gsLst>
                    <a:gs pos="0">
                      <a:srgbClr val="FFFFFF"/>
                    </a:gs>
                    <a:gs pos="100000">
                      <a:srgbClr val="FFFFFF"/>
                    </a:gs>
                  </a:gsLst>
                  <a:lin ang="5400000" scaled="0"/>
                </a:gradFill>
                <a:ea typeface="Segoe UI" pitchFamily="34" charset="0"/>
                <a:cs typeface="Segoe UI" pitchFamily="34" charset="0"/>
              </a:rPr>
              <a:t>.</a:t>
            </a:r>
          </a:p>
        </p:txBody>
      </p:sp>
      <p:sp>
        <p:nvSpPr>
          <p:cNvPr id="5" name="Rectángulo 4">
            <a:extLst>
              <a:ext uri="{FF2B5EF4-FFF2-40B4-BE49-F238E27FC236}">
                <a16:creationId xmlns:a16="http://schemas.microsoft.com/office/drawing/2014/main" id="{9A8469C5-7659-FC43-A2A6-9DED3124E090}"/>
              </a:ext>
            </a:extLst>
          </p:cNvPr>
          <p:cNvSpPr/>
          <p:nvPr/>
        </p:nvSpPr>
        <p:spPr bwMode="auto">
          <a:xfrm>
            <a:off x="3258309" y="1736206"/>
            <a:ext cx="2429691" cy="462425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s-ES" sz="2800">
                <a:gradFill>
                  <a:gsLst>
                    <a:gs pos="0">
                      <a:srgbClr val="FFFFFF"/>
                    </a:gs>
                    <a:gs pos="100000">
                      <a:srgbClr val="FFFFFF"/>
                    </a:gs>
                  </a:gsLst>
                  <a:lin ang="5400000" scaled="0"/>
                </a:gradFill>
                <a:ea typeface="Segoe UI" pitchFamily="34" charset="0"/>
                <a:cs typeface="Segoe UI" pitchFamily="34" charset="0"/>
              </a:rPr>
              <a:t>Performance</a:t>
            </a: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err="1">
                <a:gradFill>
                  <a:gsLst>
                    <a:gs pos="0">
                      <a:srgbClr val="FFFFFF"/>
                    </a:gs>
                    <a:gs pos="100000">
                      <a:srgbClr val="FFFFFF"/>
                    </a:gs>
                  </a:gsLst>
                  <a:lin ang="5400000" scaled="0"/>
                </a:gradFill>
                <a:ea typeface="Segoe UI" pitchFamily="34" charset="0"/>
                <a:cs typeface="Segoe UI" pitchFamily="34" charset="0"/>
              </a:rPr>
              <a:t>Faster</a:t>
            </a:r>
            <a:r>
              <a:rPr lang="es-ES" sz="2000">
                <a:gradFill>
                  <a:gsLst>
                    <a:gs pos="0">
                      <a:srgbClr val="FFFFFF"/>
                    </a:gs>
                    <a:gs pos="100000">
                      <a:srgbClr val="FFFFFF"/>
                    </a:gs>
                  </a:gsLst>
                  <a:lin ang="5400000" scaled="0"/>
                </a:gradFill>
                <a:ea typeface="Segoe UI" pitchFamily="34" charset="0"/>
                <a:cs typeface="Segoe UI" pitchFamily="34" charset="0"/>
              </a:rPr>
              <a:t> </a:t>
            </a:r>
            <a:r>
              <a:rPr lang="es-ES" sz="2000" err="1">
                <a:gradFill>
                  <a:gsLst>
                    <a:gs pos="0">
                      <a:srgbClr val="FFFFFF"/>
                    </a:gs>
                    <a:gs pos="100000">
                      <a:srgbClr val="FFFFFF"/>
                    </a:gs>
                  </a:gsLst>
                  <a:lin ang="5400000" scaled="0"/>
                </a:gradFill>
                <a:ea typeface="Segoe UI" pitchFamily="34" charset="0"/>
                <a:cs typeface="Segoe UI" pitchFamily="34" charset="0"/>
              </a:rPr>
              <a:t>cold</a:t>
            </a:r>
            <a:r>
              <a:rPr lang="es-ES" sz="2000">
                <a:gradFill>
                  <a:gsLst>
                    <a:gs pos="0">
                      <a:srgbClr val="FFFFFF"/>
                    </a:gs>
                    <a:gs pos="100000">
                      <a:srgbClr val="FFFFFF"/>
                    </a:gs>
                  </a:gsLst>
                  <a:lin ang="5400000" scaled="0"/>
                </a:gradFill>
                <a:ea typeface="Segoe UI" pitchFamily="34" charset="0"/>
                <a:cs typeface="Segoe UI" pitchFamily="34" charset="0"/>
              </a:rPr>
              <a:t> </a:t>
            </a:r>
            <a:r>
              <a:rPr lang="es-ES" sz="2000" err="1">
                <a:gradFill>
                  <a:gsLst>
                    <a:gs pos="0">
                      <a:srgbClr val="FFFFFF"/>
                    </a:gs>
                    <a:gs pos="100000">
                      <a:srgbClr val="FFFFFF"/>
                    </a:gs>
                  </a:gsLst>
                  <a:lin ang="5400000" scaled="0"/>
                </a:gradFill>
                <a:ea typeface="Segoe UI" pitchFamily="34" charset="0"/>
                <a:cs typeface="Segoe UI" pitchFamily="34" charset="0"/>
              </a:rPr>
              <a:t>start</a:t>
            </a:r>
            <a:r>
              <a:rPr lang="es-ES" sz="2000">
                <a:gradFill>
                  <a:gsLst>
                    <a:gs pos="0">
                      <a:srgbClr val="FFFFFF"/>
                    </a:gs>
                    <a:gs pos="100000">
                      <a:srgbClr val="FFFFFF"/>
                    </a:gs>
                  </a:gsLst>
                  <a:lin ang="5400000" scaled="0"/>
                </a:gradFill>
                <a:ea typeface="Segoe UI" pitchFamily="34" charset="0"/>
                <a:cs typeface="Segoe UI" pitchFamily="34" charset="0"/>
              </a:rPr>
              <a:t>.</a:t>
            </a: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err="1">
                <a:gradFill>
                  <a:gsLst>
                    <a:gs pos="0">
                      <a:srgbClr val="FFFFFF"/>
                    </a:gs>
                    <a:gs pos="100000">
                      <a:srgbClr val="FFFFFF"/>
                    </a:gs>
                  </a:gsLst>
                  <a:lin ang="5400000" scaled="0"/>
                </a:gradFill>
                <a:ea typeface="Segoe UI" pitchFamily="34" charset="0"/>
                <a:cs typeface="Segoe UI" pitchFamily="34" charset="0"/>
              </a:rPr>
              <a:t>Reduced</a:t>
            </a:r>
            <a:r>
              <a:rPr lang="es-ES" sz="2000">
                <a:gradFill>
                  <a:gsLst>
                    <a:gs pos="0">
                      <a:srgbClr val="FFFFFF"/>
                    </a:gs>
                    <a:gs pos="100000">
                      <a:srgbClr val="FFFFFF"/>
                    </a:gs>
                  </a:gsLst>
                  <a:lin ang="5400000" scaled="0"/>
                </a:gradFill>
                <a:ea typeface="Segoe UI" pitchFamily="34" charset="0"/>
                <a:cs typeface="Segoe UI" pitchFamily="34" charset="0"/>
              </a:rPr>
              <a:t> </a:t>
            </a:r>
            <a:r>
              <a:rPr lang="es-ES" sz="2000" err="1">
                <a:gradFill>
                  <a:gsLst>
                    <a:gs pos="0">
                      <a:srgbClr val="FFFFFF"/>
                    </a:gs>
                    <a:gs pos="100000">
                      <a:srgbClr val="FFFFFF"/>
                    </a:gs>
                  </a:gsLst>
                  <a:lin ang="5400000" scaled="0"/>
                </a:gradFill>
                <a:ea typeface="Segoe UI" pitchFamily="34" charset="0"/>
                <a:cs typeface="Segoe UI" pitchFamily="34" charset="0"/>
              </a:rPr>
              <a:t>view</a:t>
            </a:r>
            <a:r>
              <a:rPr lang="es-ES" sz="2000">
                <a:gradFill>
                  <a:gsLst>
                    <a:gs pos="0">
                      <a:srgbClr val="FFFFFF"/>
                    </a:gs>
                    <a:gs pos="100000">
                      <a:srgbClr val="FFFFFF"/>
                    </a:gs>
                  </a:gsLst>
                  <a:lin ang="5400000" scaled="0"/>
                </a:gradFill>
                <a:ea typeface="Segoe UI" pitchFamily="34" charset="0"/>
                <a:cs typeface="Segoe UI" pitchFamily="34" charset="0"/>
              </a:rPr>
              <a:t> </a:t>
            </a:r>
            <a:r>
              <a:rPr lang="es-ES" sz="2000" err="1">
                <a:gradFill>
                  <a:gsLst>
                    <a:gs pos="0">
                      <a:srgbClr val="FFFFFF"/>
                    </a:gs>
                    <a:gs pos="100000">
                      <a:srgbClr val="FFFFFF"/>
                    </a:gs>
                  </a:gsLst>
                  <a:lin ang="5400000" scaled="0"/>
                </a:gradFill>
                <a:ea typeface="Segoe UI" pitchFamily="34" charset="0"/>
                <a:cs typeface="Segoe UI" pitchFamily="34" charset="0"/>
              </a:rPr>
              <a:t>nesting</a:t>
            </a:r>
            <a:r>
              <a:rPr lang="es-ES" sz="2000">
                <a:gradFill>
                  <a:gsLst>
                    <a:gs pos="0">
                      <a:srgbClr val="FFFFFF"/>
                    </a:gs>
                    <a:gs pos="100000">
                      <a:srgbClr val="FFFFFF"/>
                    </a:gs>
                  </a:gsLst>
                  <a:lin ang="5400000" scaled="0"/>
                </a:gradFill>
                <a:ea typeface="Segoe UI" pitchFamily="34" charset="0"/>
                <a:cs typeface="Segoe UI" pitchFamily="34" charset="0"/>
              </a:rPr>
              <a:t>.</a:t>
            </a:r>
          </a:p>
        </p:txBody>
      </p:sp>
      <p:sp>
        <p:nvSpPr>
          <p:cNvPr id="7" name="Rectángulo 6">
            <a:extLst>
              <a:ext uri="{FF2B5EF4-FFF2-40B4-BE49-F238E27FC236}">
                <a16:creationId xmlns:a16="http://schemas.microsoft.com/office/drawing/2014/main" id="{313ADB0F-2B4C-2448-A41F-7D23E58CF494}"/>
              </a:ext>
            </a:extLst>
          </p:cNvPr>
          <p:cNvSpPr/>
          <p:nvPr/>
        </p:nvSpPr>
        <p:spPr bwMode="auto">
          <a:xfrm>
            <a:off x="5928355" y="1736206"/>
            <a:ext cx="2429691" cy="462425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s-ES" sz="2800" err="1">
                <a:gradFill>
                  <a:gsLst>
                    <a:gs pos="0">
                      <a:srgbClr val="FFFFFF"/>
                    </a:gs>
                    <a:gs pos="100000">
                      <a:srgbClr val="FFFFFF"/>
                    </a:gs>
                  </a:gsLst>
                  <a:lin ang="5400000" scaled="0"/>
                </a:gradFill>
                <a:ea typeface="Segoe UI" pitchFamily="34" charset="0"/>
                <a:cs typeface="Segoe UI" pitchFamily="34" charset="0"/>
              </a:rPr>
              <a:t>Design</a:t>
            </a: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err="1">
                <a:gradFill>
                  <a:gsLst>
                    <a:gs pos="0">
                      <a:srgbClr val="FFFFFF"/>
                    </a:gs>
                    <a:gs pos="100000">
                      <a:srgbClr val="FFFFFF"/>
                    </a:gs>
                  </a:gsLst>
                  <a:lin ang="5400000" scaled="0"/>
                </a:gradFill>
                <a:ea typeface="Segoe UI" pitchFamily="34" charset="0"/>
                <a:cs typeface="Segoe UI" pitchFamily="34" charset="0"/>
              </a:rPr>
              <a:t>Easy</a:t>
            </a:r>
            <a:r>
              <a:rPr lang="es-ES" sz="2000">
                <a:gradFill>
                  <a:gsLst>
                    <a:gs pos="0">
                      <a:srgbClr val="FFFFFF"/>
                    </a:gs>
                    <a:gs pos="100000">
                      <a:srgbClr val="FFFFFF"/>
                    </a:gs>
                  </a:gsLst>
                  <a:lin ang="5400000" scaled="0"/>
                </a:gradFill>
                <a:ea typeface="Segoe UI" pitchFamily="34" charset="0"/>
                <a:cs typeface="Segoe UI" pitchFamily="34" charset="0"/>
              </a:rPr>
              <a:t> control </a:t>
            </a:r>
            <a:r>
              <a:rPr lang="es-ES" sz="2000" err="1">
                <a:gradFill>
                  <a:gsLst>
                    <a:gs pos="0">
                      <a:srgbClr val="FFFFFF"/>
                    </a:gs>
                    <a:gs pos="100000">
                      <a:srgbClr val="FFFFFF"/>
                    </a:gs>
                  </a:gsLst>
                  <a:lin ang="5400000" scaled="0"/>
                </a:gradFill>
                <a:ea typeface="Segoe UI" pitchFamily="34" charset="0"/>
                <a:cs typeface="Segoe UI" pitchFamily="34" charset="0"/>
              </a:rPr>
              <a:t>extensibility</a:t>
            </a: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a:gradFill>
                  <a:gsLst>
                    <a:gs pos="0">
                      <a:srgbClr val="FFFFFF"/>
                    </a:gs>
                    <a:gs pos="100000">
                      <a:srgbClr val="FFFFFF"/>
                    </a:gs>
                  </a:gsLst>
                  <a:lin ang="5400000" scaled="0"/>
                </a:gradFill>
                <a:ea typeface="Segoe UI" pitchFamily="34" charset="0"/>
                <a:cs typeface="Segoe UI" pitchFamily="34" charset="0"/>
              </a:rPr>
              <a:t>Quick </a:t>
            </a:r>
            <a:r>
              <a:rPr lang="es-ES" sz="2000" err="1">
                <a:gradFill>
                  <a:gsLst>
                    <a:gs pos="0">
                      <a:srgbClr val="FFFFFF"/>
                    </a:gs>
                    <a:gs pos="100000">
                      <a:srgbClr val="FFFFFF"/>
                    </a:gs>
                  </a:gsLst>
                  <a:lin ang="5400000" scaled="0"/>
                </a:gradFill>
                <a:ea typeface="Segoe UI" pitchFamily="34" charset="0"/>
                <a:cs typeface="Segoe UI" pitchFamily="34" charset="0"/>
              </a:rPr>
              <a:t>cross-platform</a:t>
            </a:r>
            <a:r>
              <a:rPr lang="es-ES" sz="2000">
                <a:gradFill>
                  <a:gsLst>
                    <a:gs pos="0">
                      <a:srgbClr val="FFFFFF"/>
                    </a:gs>
                    <a:gs pos="100000">
                      <a:srgbClr val="FFFFFF"/>
                    </a:gs>
                  </a:gsLst>
                  <a:lin ang="5400000" scaled="0"/>
                </a:gradFill>
                <a:ea typeface="Segoe UI" pitchFamily="34" charset="0"/>
                <a:cs typeface="Segoe UI" pitchFamily="34" charset="0"/>
              </a:rPr>
              <a:t> </a:t>
            </a:r>
            <a:r>
              <a:rPr lang="es-ES" sz="2000" err="1">
                <a:gradFill>
                  <a:gsLst>
                    <a:gs pos="0">
                      <a:srgbClr val="FFFFFF"/>
                    </a:gs>
                    <a:gs pos="100000">
                      <a:srgbClr val="FFFFFF"/>
                    </a:gs>
                  </a:gsLst>
                  <a:lin ang="5400000" scaled="0"/>
                </a:gradFill>
                <a:ea typeface="Segoe UI" pitchFamily="34" charset="0"/>
                <a:cs typeface="Segoe UI" pitchFamily="34" charset="0"/>
              </a:rPr>
              <a:t>templating</a:t>
            </a:r>
            <a:endParaRPr lang="es-ES" sz="2000">
              <a:gradFill>
                <a:gsLst>
                  <a:gs pos="0">
                    <a:srgbClr val="FFFFFF"/>
                  </a:gs>
                  <a:gs pos="100000">
                    <a:srgbClr val="FFFFFF"/>
                  </a:gs>
                </a:gsLst>
                <a:lin ang="5400000" scaled="0"/>
              </a:gradFill>
              <a:ea typeface="Segoe UI" pitchFamily="34" charset="0"/>
              <a:cs typeface="Segoe UI" pitchFamily="34" charset="0"/>
            </a:endParaRPr>
          </a:p>
        </p:txBody>
      </p:sp>
      <p:sp>
        <p:nvSpPr>
          <p:cNvPr id="9" name="Rectángulo 8">
            <a:extLst>
              <a:ext uri="{FF2B5EF4-FFF2-40B4-BE49-F238E27FC236}">
                <a16:creationId xmlns:a16="http://schemas.microsoft.com/office/drawing/2014/main" id="{0771090E-B153-6343-B842-A25062493EFE}"/>
              </a:ext>
            </a:extLst>
          </p:cNvPr>
          <p:cNvSpPr/>
          <p:nvPr/>
        </p:nvSpPr>
        <p:spPr bwMode="auto">
          <a:xfrm>
            <a:off x="8598401" y="1736206"/>
            <a:ext cx="2429691" cy="4624251"/>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s-ES" sz="2800" err="1">
                <a:gradFill>
                  <a:gsLst>
                    <a:gs pos="0">
                      <a:srgbClr val="FFFFFF"/>
                    </a:gs>
                    <a:gs pos="100000">
                      <a:srgbClr val="FFFFFF"/>
                    </a:gs>
                  </a:gsLst>
                  <a:lin ang="5400000" scaled="0"/>
                </a:gradFill>
                <a:ea typeface="Segoe UI" pitchFamily="34" charset="0"/>
                <a:cs typeface="Segoe UI" pitchFamily="34" charset="0"/>
              </a:rPr>
              <a:t>Platforms</a:t>
            </a: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a:gradFill>
                  <a:gsLst>
                    <a:gs pos="0">
                      <a:srgbClr val="FFFFFF"/>
                    </a:gs>
                    <a:gs pos="100000">
                      <a:srgbClr val="FFFFFF"/>
                    </a:gs>
                  </a:gsLst>
                  <a:lin ang="5400000" scaled="0"/>
                </a:gradFill>
                <a:ea typeface="Segoe UI" pitchFamily="34" charset="0"/>
                <a:cs typeface="Segoe UI" pitchFamily="34" charset="0"/>
              </a:rPr>
              <a:t>Android</a:t>
            </a: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a:gradFill>
                  <a:gsLst>
                    <a:gs pos="0">
                      <a:srgbClr val="FFFFFF"/>
                    </a:gs>
                    <a:gs pos="100000">
                      <a:srgbClr val="FFFFFF"/>
                    </a:gs>
                  </a:gsLst>
                  <a:lin ang="5400000" scaled="0"/>
                </a:gradFill>
                <a:ea typeface="Segoe UI" pitchFamily="34" charset="0"/>
                <a:cs typeface="Segoe UI" pitchFamily="34" charset="0"/>
              </a:rPr>
              <a:t>iOS</a:t>
            </a: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err="1">
                <a:gradFill>
                  <a:gsLst>
                    <a:gs pos="0">
                      <a:srgbClr val="FFFFFF"/>
                    </a:gs>
                    <a:gs pos="100000">
                      <a:srgbClr val="FFFFFF"/>
                    </a:gs>
                  </a:gsLst>
                  <a:lin ang="5400000" scaled="0"/>
                </a:gradFill>
                <a:ea typeface="Segoe UI" pitchFamily="34" charset="0"/>
                <a:cs typeface="Segoe UI" pitchFamily="34" charset="0"/>
              </a:rPr>
              <a:t>macOS</a:t>
            </a: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a:gradFill>
                  <a:gsLst>
                    <a:gs pos="0">
                      <a:srgbClr val="FFFFFF"/>
                    </a:gs>
                    <a:gs pos="100000">
                      <a:srgbClr val="FFFFFF"/>
                    </a:gs>
                  </a:gsLst>
                  <a:lin ang="5400000" scaled="0"/>
                </a:gradFill>
                <a:ea typeface="Segoe UI" pitchFamily="34" charset="0"/>
                <a:cs typeface="Segoe UI" pitchFamily="34" charset="0"/>
              </a:rPr>
              <a:t>Windows</a:t>
            </a: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err="1">
                <a:gradFill>
                  <a:gsLst>
                    <a:gs pos="0">
                      <a:srgbClr val="FFFFFF"/>
                    </a:gs>
                    <a:gs pos="100000">
                      <a:srgbClr val="FFFFFF"/>
                    </a:gs>
                  </a:gsLst>
                  <a:lin ang="5400000" scaled="0"/>
                </a:gradFill>
                <a:ea typeface="Segoe UI" pitchFamily="34" charset="0"/>
                <a:cs typeface="Segoe UI" pitchFamily="34" charset="0"/>
              </a:rPr>
              <a:t>Feature</a:t>
            </a:r>
            <a:r>
              <a:rPr lang="es-ES" sz="2000">
                <a:gradFill>
                  <a:gsLst>
                    <a:gs pos="0">
                      <a:srgbClr val="FFFFFF"/>
                    </a:gs>
                    <a:gs pos="100000">
                      <a:srgbClr val="FFFFFF"/>
                    </a:gs>
                  </a:gsLst>
                  <a:lin ang="5400000" scaled="0"/>
                </a:gradFill>
                <a:ea typeface="Segoe UI" pitchFamily="34" charset="0"/>
                <a:cs typeface="Segoe UI" pitchFamily="34" charset="0"/>
              </a:rPr>
              <a:t> </a:t>
            </a:r>
            <a:r>
              <a:rPr lang="es-ES" sz="2000" err="1">
                <a:gradFill>
                  <a:gsLst>
                    <a:gs pos="0">
                      <a:srgbClr val="FFFFFF"/>
                    </a:gs>
                    <a:gs pos="100000">
                      <a:srgbClr val="FFFFFF"/>
                    </a:gs>
                  </a:gsLst>
                  <a:lin ang="5400000" scaled="0"/>
                </a:gradFill>
                <a:ea typeface="Segoe UI" pitchFamily="34" charset="0"/>
                <a:cs typeface="Segoe UI" pitchFamily="34" charset="0"/>
              </a:rPr>
              <a:t>parity</a:t>
            </a:r>
            <a:endParaRPr lang="es-E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7053234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B03C8-4CE1-43D6-A151-2E1708DD1391}"/>
              </a:ext>
            </a:extLst>
          </p:cNvPr>
          <p:cNvSpPr>
            <a:spLocks noGrp="1"/>
          </p:cNvSpPr>
          <p:nvPr>
            <p:ph type="title"/>
          </p:nvPr>
        </p:nvSpPr>
        <p:spPr/>
        <p:txBody>
          <a:bodyPr/>
          <a:lstStyle/>
          <a:p>
            <a:r>
              <a:rPr lang="en-US"/>
              <a:t>.NET MAUI Architecture Overview</a:t>
            </a:r>
          </a:p>
        </p:txBody>
      </p:sp>
      <p:sp>
        <p:nvSpPr>
          <p:cNvPr id="3" name="Text Placeholder 2">
            <a:extLst>
              <a:ext uri="{FF2B5EF4-FFF2-40B4-BE49-F238E27FC236}">
                <a16:creationId xmlns:a16="http://schemas.microsoft.com/office/drawing/2014/main" id="{F2710E3F-243C-4F77-A60E-E2915B537A3B}"/>
              </a:ext>
            </a:extLst>
          </p:cNvPr>
          <p:cNvSpPr>
            <a:spLocks noGrp="1"/>
          </p:cNvSpPr>
          <p:nvPr>
            <p:ph type="body" sz="quarter" idx="10"/>
          </p:nvPr>
        </p:nvSpPr>
        <p:spPr>
          <a:xfrm>
            <a:off x="455995" y="1397337"/>
            <a:ext cx="11302716" cy="1206905"/>
          </a:xfrm>
        </p:spPr>
        <p:txBody>
          <a:bodyPr/>
          <a:lstStyle/>
          <a:p>
            <a:r>
              <a:rPr lang="en-US"/>
              <a:t>Android, iOS, macOS, and Windows APIs are unified in an abstract API that allows a write-once-run-anywhere developer experience, while additionally providing deep access to every aspect of each native platform.</a:t>
            </a:r>
          </a:p>
        </p:txBody>
      </p:sp>
      <p:sp>
        <p:nvSpPr>
          <p:cNvPr id="4" name="Text Placeholder 3">
            <a:extLst>
              <a:ext uri="{FF2B5EF4-FFF2-40B4-BE49-F238E27FC236}">
                <a16:creationId xmlns:a16="http://schemas.microsoft.com/office/drawing/2014/main" id="{A7F8F2A9-2E76-499F-8573-B8EF39AE6FE4}"/>
              </a:ext>
            </a:extLst>
          </p:cNvPr>
          <p:cNvSpPr>
            <a:spLocks noGrp="1"/>
          </p:cNvSpPr>
          <p:nvPr>
            <p:ph type="body" sz="quarter" idx="11"/>
          </p:nvPr>
        </p:nvSpPr>
        <p:spPr>
          <a:xfrm>
            <a:off x="455995" y="3151428"/>
            <a:ext cx="3618381" cy="2982932"/>
          </a:xfrm>
        </p:spPr>
        <p:txBody>
          <a:bodyPr/>
          <a:lstStyle/>
          <a:p>
            <a:r>
              <a:rPr lang="en-US" b="0">
                <a:solidFill>
                  <a:schemeClr val="accent6">
                    <a:lumMod val="10000"/>
                  </a:schemeClr>
                </a:solidFill>
              </a:rPr>
              <a:t>App Code primarily interacts with the .NET MAUI API (1).</a:t>
            </a:r>
          </a:p>
          <a:p>
            <a:r>
              <a:rPr lang="en-US" b="0">
                <a:solidFill>
                  <a:schemeClr val="accent6">
                    <a:lumMod val="10000"/>
                  </a:schemeClr>
                </a:solidFill>
              </a:rPr>
              <a:t>As needed, App Code may directly exercise platform APIs (2) via 3 primary channels: </a:t>
            </a:r>
          </a:p>
          <a:p>
            <a:pPr marL="280121" indent="-280121">
              <a:buFont typeface="Arial" panose="020B0604020202020204" pitchFamily="34" charset="0"/>
              <a:buChar char="•"/>
            </a:pPr>
            <a:r>
              <a:rPr lang="en-US" b="0">
                <a:solidFill>
                  <a:schemeClr val="accent6">
                    <a:lumMod val="10000"/>
                  </a:schemeClr>
                </a:solidFill>
              </a:rPr>
              <a:t>Platform Specifics</a:t>
            </a:r>
          </a:p>
          <a:p>
            <a:pPr marL="280121" indent="-280121">
              <a:buFont typeface="Arial" panose="020B0604020202020204" pitchFamily="34" charset="0"/>
              <a:buChar char="•"/>
            </a:pPr>
            <a:r>
              <a:rPr lang="en-US" b="0">
                <a:solidFill>
                  <a:schemeClr val="accent6">
                    <a:lumMod val="10000"/>
                  </a:schemeClr>
                </a:solidFill>
              </a:rPr>
              <a:t>Effects</a:t>
            </a:r>
          </a:p>
          <a:p>
            <a:pPr marL="280121" indent="-280121">
              <a:buFont typeface="Arial" panose="020B0604020202020204" pitchFamily="34" charset="0"/>
              <a:buChar char="•"/>
            </a:pPr>
            <a:r>
              <a:rPr lang="en-US" b="0">
                <a:solidFill>
                  <a:schemeClr val="accent6">
                    <a:lumMod val="10000"/>
                  </a:schemeClr>
                </a:solidFill>
              </a:rPr>
              <a:t>Custom Renderers</a:t>
            </a:r>
          </a:p>
          <a:p>
            <a:pPr marL="280121" indent="-280121">
              <a:buFont typeface="Arial" panose="020B0604020202020204" pitchFamily="34" charset="0"/>
              <a:buChar char="•"/>
            </a:pPr>
            <a:endParaRPr lang="en-US" b="0">
              <a:solidFill>
                <a:schemeClr val="accent6">
                  <a:lumMod val="10000"/>
                </a:schemeClr>
              </a:solidFill>
            </a:endParaRPr>
          </a:p>
          <a:p>
            <a:r>
              <a:rPr lang="en-US" b="0">
                <a:solidFill>
                  <a:schemeClr val="accent6">
                    <a:lumMod val="10000"/>
                  </a:schemeClr>
                </a:solidFill>
              </a:rPr>
              <a:t>.NET MAUI directly exercises the native platform APIs (3).</a:t>
            </a:r>
          </a:p>
        </p:txBody>
      </p:sp>
      <p:sp>
        <p:nvSpPr>
          <p:cNvPr id="5" name="Text Placeholder 4">
            <a:extLst>
              <a:ext uri="{FF2B5EF4-FFF2-40B4-BE49-F238E27FC236}">
                <a16:creationId xmlns:a16="http://schemas.microsoft.com/office/drawing/2014/main" id="{5AD56954-259A-425C-BC86-F3877C226443}"/>
              </a:ext>
            </a:extLst>
          </p:cNvPr>
          <p:cNvSpPr>
            <a:spLocks noGrp="1"/>
          </p:cNvSpPr>
          <p:nvPr>
            <p:ph type="body" sz="quarter" idx="12"/>
          </p:nvPr>
        </p:nvSpPr>
        <p:spPr>
          <a:xfrm>
            <a:off x="4313110" y="3160782"/>
            <a:ext cx="3597528" cy="212943"/>
          </a:xfrm>
        </p:spPr>
        <p:txBody>
          <a:bodyPr/>
          <a:lstStyle/>
          <a:p>
            <a:endParaRPr lang="en-US"/>
          </a:p>
        </p:txBody>
      </p:sp>
      <p:sp>
        <p:nvSpPr>
          <p:cNvPr id="6" name="Text Placeholder 5">
            <a:extLst>
              <a:ext uri="{FF2B5EF4-FFF2-40B4-BE49-F238E27FC236}">
                <a16:creationId xmlns:a16="http://schemas.microsoft.com/office/drawing/2014/main" id="{0C4F0CBC-C2D6-45AE-A50A-B6DD0CFDD20B}"/>
              </a:ext>
            </a:extLst>
          </p:cNvPr>
          <p:cNvSpPr>
            <a:spLocks noGrp="1"/>
          </p:cNvSpPr>
          <p:nvPr>
            <p:ph type="body" sz="quarter" idx="13"/>
          </p:nvPr>
        </p:nvSpPr>
        <p:spPr>
          <a:xfrm>
            <a:off x="8140346" y="3151389"/>
            <a:ext cx="3622117" cy="212943"/>
          </a:xfrm>
        </p:spPr>
        <p:txBody>
          <a:bodyPr/>
          <a:lstStyle/>
          <a:p>
            <a:endParaRPr lang="en-US"/>
          </a:p>
        </p:txBody>
      </p:sp>
      <p:sp>
        <p:nvSpPr>
          <p:cNvPr id="7" name="Rectangle 6">
            <a:extLst>
              <a:ext uri="{FF2B5EF4-FFF2-40B4-BE49-F238E27FC236}">
                <a16:creationId xmlns:a16="http://schemas.microsoft.com/office/drawing/2014/main" id="{AC481896-5C4E-4759-8B1D-3F239A788D6F}"/>
              </a:ext>
            </a:extLst>
          </p:cNvPr>
          <p:cNvSpPr/>
          <p:nvPr/>
        </p:nvSpPr>
        <p:spPr>
          <a:xfrm>
            <a:off x="4778719" y="5894872"/>
            <a:ext cx="1717368" cy="448212"/>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a:t>Android</a:t>
            </a:r>
          </a:p>
        </p:txBody>
      </p:sp>
      <p:sp>
        <p:nvSpPr>
          <p:cNvPr id="8" name="Rectangle 7">
            <a:extLst>
              <a:ext uri="{FF2B5EF4-FFF2-40B4-BE49-F238E27FC236}">
                <a16:creationId xmlns:a16="http://schemas.microsoft.com/office/drawing/2014/main" id="{0AB374E1-848E-4B4F-A925-F9D74A1C4D91}"/>
              </a:ext>
            </a:extLst>
          </p:cNvPr>
          <p:cNvSpPr/>
          <p:nvPr/>
        </p:nvSpPr>
        <p:spPr>
          <a:xfrm>
            <a:off x="6623170" y="5894872"/>
            <a:ext cx="1717368" cy="448212"/>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a:t>iOS</a:t>
            </a:r>
          </a:p>
        </p:txBody>
      </p:sp>
      <p:sp>
        <p:nvSpPr>
          <p:cNvPr id="9" name="Rectangle 8">
            <a:extLst>
              <a:ext uri="{FF2B5EF4-FFF2-40B4-BE49-F238E27FC236}">
                <a16:creationId xmlns:a16="http://schemas.microsoft.com/office/drawing/2014/main" id="{30CF2A71-DCA0-4F87-A1B6-E65D5F4DEE3B}"/>
              </a:ext>
            </a:extLst>
          </p:cNvPr>
          <p:cNvSpPr/>
          <p:nvPr/>
        </p:nvSpPr>
        <p:spPr>
          <a:xfrm>
            <a:off x="8447586" y="5894872"/>
            <a:ext cx="1760989" cy="448212"/>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a:t>macOS</a:t>
            </a:r>
          </a:p>
        </p:txBody>
      </p:sp>
      <p:sp>
        <p:nvSpPr>
          <p:cNvPr id="10" name="Rectangle 9">
            <a:extLst>
              <a:ext uri="{FF2B5EF4-FFF2-40B4-BE49-F238E27FC236}">
                <a16:creationId xmlns:a16="http://schemas.microsoft.com/office/drawing/2014/main" id="{E428D23D-25C7-4AF8-995D-C7C9742C817D}"/>
              </a:ext>
            </a:extLst>
          </p:cNvPr>
          <p:cNvSpPr/>
          <p:nvPr/>
        </p:nvSpPr>
        <p:spPr>
          <a:xfrm>
            <a:off x="10291798" y="5887151"/>
            <a:ext cx="1466913" cy="448212"/>
          </a:xfrm>
          <a:prstGeom prst="rect">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a:t>Windows</a:t>
            </a:r>
          </a:p>
        </p:txBody>
      </p:sp>
      <p:sp>
        <p:nvSpPr>
          <p:cNvPr id="11" name="Rectangle 10">
            <a:extLst>
              <a:ext uri="{FF2B5EF4-FFF2-40B4-BE49-F238E27FC236}">
                <a16:creationId xmlns:a16="http://schemas.microsoft.com/office/drawing/2014/main" id="{23617B4E-F8F8-4079-9EE1-B611B1536A74}"/>
              </a:ext>
            </a:extLst>
          </p:cNvPr>
          <p:cNvSpPr/>
          <p:nvPr/>
        </p:nvSpPr>
        <p:spPr>
          <a:xfrm>
            <a:off x="4778719" y="4240186"/>
            <a:ext cx="1717367" cy="448212"/>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err="1"/>
              <a:t>Xamarin.Android</a:t>
            </a:r>
            <a:endParaRPr lang="en-US" sz="1568"/>
          </a:p>
        </p:txBody>
      </p:sp>
      <p:sp>
        <p:nvSpPr>
          <p:cNvPr id="12" name="Rectangle 11">
            <a:extLst>
              <a:ext uri="{FF2B5EF4-FFF2-40B4-BE49-F238E27FC236}">
                <a16:creationId xmlns:a16="http://schemas.microsoft.com/office/drawing/2014/main" id="{74170046-C00F-49B7-8438-A64218ABC654}"/>
              </a:ext>
            </a:extLst>
          </p:cNvPr>
          <p:cNvSpPr/>
          <p:nvPr/>
        </p:nvSpPr>
        <p:spPr>
          <a:xfrm>
            <a:off x="6623171" y="4255403"/>
            <a:ext cx="1717368" cy="448212"/>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err="1"/>
              <a:t>Xamarin.iOS</a:t>
            </a:r>
            <a:endParaRPr lang="en-US" sz="1568"/>
          </a:p>
        </p:txBody>
      </p:sp>
      <p:sp>
        <p:nvSpPr>
          <p:cNvPr id="13" name="Rectangle 12">
            <a:extLst>
              <a:ext uri="{FF2B5EF4-FFF2-40B4-BE49-F238E27FC236}">
                <a16:creationId xmlns:a16="http://schemas.microsoft.com/office/drawing/2014/main" id="{5A7EF605-B201-4DAA-91D8-8F4567A2706B}"/>
              </a:ext>
            </a:extLst>
          </p:cNvPr>
          <p:cNvSpPr/>
          <p:nvPr/>
        </p:nvSpPr>
        <p:spPr>
          <a:xfrm>
            <a:off x="8447585" y="4255403"/>
            <a:ext cx="1750144" cy="448212"/>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err="1"/>
              <a:t>Xamarin.Mac</a:t>
            </a:r>
            <a:endParaRPr lang="en-US" sz="1568"/>
          </a:p>
        </p:txBody>
      </p:sp>
      <p:sp>
        <p:nvSpPr>
          <p:cNvPr id="14" name="Rectangle 13">
            <a:extLst>
              <a:ext uri="{FF2B5EF4-FFF2-40B4-BE49-F238E27FC236}">
                <a16:creationId xmlns:a16="http://schemas.microsoft.com/office/drawing/2014/main" id="{88A5E05B-4B99-4D14-AE16-D67970550D4F}"/>
              </a:ext>
            </a:extLst>
          </p:cNvPr>
          <p:cNvSpPr/>
          <p:nvPr/>
        </p:nvSpPr>
        <p:spPr>
          <a:xfrm>
            <a:off x="10324009" y="4240186"/>
            <a:ext cx="1434702" cy="448212"/>
          </a:xfrm>
          <a:prstGeom prst="rect">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err="1"/>
              <a:t>WinUI</a:t>
            </a:r>
            <a:endParaRPr lang="en-US" sz="1568"/>
          </a:p>
        </p:txBody>
      </p:sp>
      <p:sp>
        <p:nvSpPr>
          <p:cNvPr id="15" name="Rectangle 14">
            <a:extLst>
              <a:ext uri="{FF2B5EF4-FFF2-40B4-BE49-F238E27FC236}">
                <a16:creationId xmlns:a16="http://schemas.microsoft.com/office/drawing/2014/main" id="{E1F4B8CE-BB13-459B-9E70-32FF6163D667}"/>
              </a:ext>
            </a:extLst>
          </p:cNvPr>
          <p:cNvSpPr/>
          <p:nvPr/>
        </p:nvSpPr>
        <p:spPr>
          <a:xfrm>
            <a:off x="4784277" y="3656015"/>
            <a:ext cx="6978187" cy="44821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30"/>
              <a:t>.NET MAUI</a:t>
            </a:r>
          </a:p>
        </p:txBody>
      </p:sp>
      <p:sp>
        <p:nvSpPr>
          <p:cNvPr id="16" name="Rectangle 15">
            <a:extLst>
              <a:ext uri="{FF2B5EF4-FFF2-40B4-BE49-F238E27FC236}">
                <a16:creationId xmlns:a16="http://schemas.microsoft.com/office/drawing/2014/main" id="{C39EFE5F-F0C0-4BE6-8475-3A7BBB7DC2EF}"/>
              </a:ext>
            </a:extLst>
          </p:cNvPr>
          <p:cNvSpPr/>
          <p:nvPr/>
        </p:nvSpPr>
        <p:spPr>
          <a:xfrm>
            <a:off x="4784277" y="2983981"/>
            <a:ext cx="6978187" cy="537379"/>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730"/>
              <a:t>App Code</a:t>
            </a:r>
          </a:p>
        </p:txBody>
      </p:sp>
      <p:sp>
        <p:nvSpPr>
          <p:cNvPr id="17" name="Rectangle 16">
            <a:extLst>
              <a:ext uri="{FF2B5EF4-FFF2-40B4-BE49-F238E27FC236}">
                <a16:creationId xmlns:a16="http://schemas.microsoft.com/office/drawing/2014/main" id="{3B96EA78-E5E7-4647-A343-F10EE525CB8E}"/>
              </a:ext>
            </a:extLst>
          </p:cNvPr>
          <p:cNvSpPr/>
          <p:nvPr/>
        </p:nvSpPr>
        <p:spPr>
          <a:xfrm>
            <a:off x="4778719" y="5323175"/>
            <a:ext cx="5419010" cy="448212"/>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730"/>
              <a:t>Mono Runtime</a:t>
            </a:r>
          </a:p>
        </p:txBody>
      </p:sp>
      <p:sp>
        <p:nvSpPr>
          <p:cNvPr id="18" name="Rectangle 17">
            <a:extLst>
              <a:ext uri="{FF2B5EF4-FFF2-40B4-BE49-F238E27FC236}">
                <a16:creationId xmlns:a16="http://schemas.microsoft.com/office/drawing/2014/main" id="{798C9F09-A8C6-4DED-9D40-FABB697429E8}"/>
              </a:ext>
            </a:extLst>
          </p:cNvPr>
          <p:cNvSpPr/>
          <p:nvPr/>
        </p:nvSpPr>
        <p:spPr>
          <a:xfrm>
            <a:off x="10291797" y="5330115"/>
            <a:ext cx="1479408" cy="448212"/>
          </a:xfrm>
          <a:prstGeom prst="rect">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730"/>
              <a:t>WinRT</a:t>
            </a:r>
          </a:p>
        </p:txBody>
      </p:sp>
      <p:sp>
        <p:nvSpPr>
          <p:cNvPr id="19" name="Rectangle 18">
            <a:extLst>
              <a:ext uri="{FF2B5EF4-FFF2-40B4-BE49-F238E27FC236}">
                <a16:creationId xmlns:a16="http://schemas.microsoft.com/office/drawing/2014/main" id="{455E6F3D-4206-4F0B-A733-EC6CE6AA4CA4}"/>
              </a:ext>
            </a:extLst>
          </p:cNvPr>
          <p:cNvSpPr/>
          <p:nvPr/>
        </p:nvSpPr>
        <p:spPr>
          <a:xfrm>
            <a:off x="4778719" y="4765357"/>
            <a:ext cx="6997362" cy="448212"/>
          </a:xfrm>
          <a:prstGeom prst="rect">
            <a:avLst/>
          </a:prstGeom>
          <a:solidFill>
            <a:schemeClr val="accent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730"/>
              <a:t>.NET 6 BCL</a:t>
            </a:r>
          </a:p>
        </p:txBody>
      </p:sp>
      <p:sp>
        <p:nvSpPr>
          <p:cNvPr id="20" name="Arrow: Right 19">
            <a:extLst>
              <a:ext uri="{FF2B5EF4-FFF2-40B4-BE49-F238E27FC236}">
                <a16:creationId xmlns:a16="http://schemas.microsoft.com/office/drawing/2014/main" id="{6909ECDD-64C8-48FC-ABDA-50203EDE6CF6}"/>
              </a:ext>
            </a:extLst>
          </p:cNvPr>
          <p:cNvSpPr/>
          <p:nvPr/>
        </p:nvSpPr>
        <p:spPr>
          <a:xfrm rot="5400000">
            <a:off x="4721234" y="3550865"/>
            <a:ext cx="610240" cy="35658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vert="vert270" rtlCol="0" anchor="ctr"/>
          <a:lstStyle/>
          <a:p>
            <a:pPr algn="ctr"/>
            <a:r>
              <a:rPr lang="en-US" sz="1730">
                <a:solidFill>
                  <a:schemeClr val="accent1"/>
                </a:solidFill>
              </a:rPr>
              <a:t>1</a:t>
            </a:r>
          </a:p>
        </p:txBody>
      </p:sp>
      <p:sp>
        <p:nvSpPr>
          <p:cNvPr id="21" name="Arrow: Right 20">
            <a:extLst>
              <a:ext uri="{FF2B5EF4-FFF2-40B4-BE49-F238E27FC236}">
                <a16:creationId xmlns:a16="http://schemas.microsoft.com/office/drawing/2014/main" id="{757336C0-8009-4202-9A4C-1DF51CBA92FA}"/>
              </a:ext>
            </a:extLst>
          </p:cNvPr>
          <p:cNvSpPr/>
          <p:nvPr/>
        </p:nvSpPr>
        <p:spPr>
          <a:xfrm rot="5400000">
            <a:off x="4981420" y="3718283"/>
            <a:ext cx="923560" cy="35658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vert="vert270" rtlCol="0" anchor="ctr"/>
          <a:lstStyle/>
          <a:p>
            <a:pPr algn="ctr"/>
            <a:r>
              <a:rPr lang="en-US" sz="1730">
                <a:solidFill>
                  <a:schemeClr val="accent1"/>
                </a:solidFill>
              </a:rPr>
              <a:t>2</a:t>
            </a:r>
          </a:p>
        </p:txBody>
      </p:sp>
      <p:sp>
        <p:nvSpPr>
          <p:cNvPr id="22" name="Arrow: Right 21">
            <a:extLst>
              <a:ext uri="{FF2B5EF4-FFF2-40B4-BE49-F238E27FC236}">
                <a16:creationId xmlns:a16="http://schemas.microsoft.com/office/drawing/2014/main" id="{C0B3A071-E5C0-45D0-BB5B-B62C8209E63A}"/>
              </a:ext>
            </a:extLst>
          </p:cNvPr>
          <p:cNvSpPr/>
          <p:nvPr/>
        </p:nvSpPr>
        <p:spPr>
          <a:xfrm rot="5400000">
            <a:off x="5769655" y="4022284"/>
            <a:ext cx="332598" cy="35658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vert="vert270" rtlCol="0" anchor="ctr"/>
          <a:lstStyle/>
          <a:p>
            <a:pPr algn="ctr"/>
            <a:r>
              <a:rPr lang="en-US" sz="1730">
                <a:solidFill>
                  <a:schemeClr val="accent1"/>
                </a:solidFill>
              </a:rPr>
              <a:t>3</a:t>
            </a:r>
          </a:p>
        </p:txBody>
      </p:sp>
    </p:spTree>
    <p:extLst>
      <p:ext uri="{BB962C8B-B14F-4D97-AF65-F5344CB8AC3E}">
        <p14:creationId xmlns:p14="http://schemas.microsoft.com/office/powerpoint/2010/main" val="8548430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83A0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1200844" y="2889326"/>
            <a:ext cx="9168100" cy="1086131"/>
          </a:xfrm>
        </p:spPr>
        <p:txBody>
          <a:bodyPr/>
          <a:lstStyle/>
          <a:p>
            <a:r>
              <a:rPr lang="en-US" sz="7058">
                <a:solidFill>
                  <a:schemeClr val="tx1"/>
                </a:solidFill>
                <a:latin typeface="Segoe UI Semibold"/>
                <a:cs typeface="Segoe UI Semibold"/>
              </a:rPr>
              <a:t>¿Handlers?</a:t>
            </a:r>
            <a:endParaRPr lang="en-US" sz="7007">
              <a:solidFill>
                <a:schemeClr val="tx1"/>
              </a:solidFill>
              <a:cs typeface="Segoe UI"/>
            </a:endParaRPr>
          </a:p>
        </p:txBody>
      </p:sp>
      <p:pic>
        <p:nvPicPr>
          <p:cNvPr id="3" name="Graphic 5">
            <a:extLst>
              <a:ext uri="{FF2B5EF4-FFF2-40B4-BE49-F238E27FC236}">
                <a16:creationId xmlns:a16="http://schemas.microsoft.com/office/drawing/2014/main" id="{7CFA0770-C451-5048-94B9-B16ABCCA0D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2285" y="3991655"/>
            <a:ext cx="2369939" cy="2866345"/>
          </a:xfrm>
          <a:prstGeom prst="rect">
            <a:avLst/>
          </a:prstGeom>
        </p:spPr>
      </p:pic>
    </p:spTree>
    <p:extLst>
      <p:ext uri="{BB962C8B-B14F-4D97-AF65-F5344CB8AC3E}">
        <p14:creationId xmlns:p14="http://schemas.microsoft.com/office/powerpoint/2010/main" val="1813647376"/>
      </p:ext>
    </p:extLst>
  </p:cSld>
  <p:clrMapOvr>
    <a:masterClrMapping/>
  </p:clrMapOvr>
  <p:transition>
    <p:fade/>
  </p:transition>
</p:sld>
</file>

<file path=ppt/theme/theme1.xml><?xml version="1.0" encoding="utf-8"?>
<a:theme xmlns:a="http://schemas.openxmlformats.org/drawingml/2006/main" name="LIGHT GRAY TEMPLATE">
  <a:themeElements>
    <a:clrScheme name="Custom 11">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killingSession_Template3" id="{9B4AAADB-EBD4-4F2C-9B1B-FE4320537AAE}" vid="{4D72C0E0-B8C2-453D-B58C-5BE781DB1D1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D38D393254D930438EAEFA57144E97A1" ma:contentTypeVersion="13" ma:contentTypeDescription="Crear nuevo documento." ma:contentTypeScope="" ma:versionID="642b66801e31c2085cfbafb9506445b0">
  <xsd:schema xmlns:xsd="http://www.w3.org/2001/XMLSchema" xmlns:xs="http://www.w3.org/2001/XMLSchema" xmlns:p="http://schemas.microsoft.com/office/2006/metadata/properties" xmlns:ns2="ed971524-76e7-40a8-a01a-f99956bd178c" xmlns:ns3="b0e4521d-181b-4aee-b4a8-952b2bc14729" targetNamespace="http://schemas.microsoft.com/office/2006/metadata/properties" ma:root="true" ma:fieldsID="81f824bec818c2dbc03cf63c55668af8" ns2:_="" ns3:_="">
    <xsd:import namespace="ed971524-76e7-40a8-a01a-f99956bd178c"/>
    <xsd:import namespace="b0e4521d-181b-4aee-b4a8-952b2bc1472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OneNoteFluid_FileOrder" minOccurs="0"/>
                <xsd:element ref="ns2:OneNoteFluid_Labe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OneNoteFluid_FileOrder" ma:index="19" nillable="true" ma:displayName="OneNoteFluid_FileOrder" ma:default="=" ma:internalName="OneNoteFluid_FileOrder">
      <xsd:simpleType>
        <xsd:restriction base="dms:Text">
          <xsd:maxLength value="255"/>
        </xsd:restriction>
      </xsd:simpleType>
    </xsd:element>
    <xsd:element name="OneNoteFluid_Labels" ma:index="20" nillable="true" ma:displayName="OneNoteFluid_Labels" ma:internalName="OneNoteFluid_Labels">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ed971524-76e7-40a8-a01a-f99956bd178c" xsi:nil="true"/>
    <OneNoteFluid_FileOrder xmlns="ed971524-76e7-40a8-a01a-f99956bd178c">=</OneNoteFluid_FileOrder>
    <OneNoteFluid_Labels xmlns="ed971524-76e7-40a8-a01a-f99956bd178c"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CB86336-35F6-4844-A1E2-132AB022F7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d971524-76e7-40a8-a01a-f99956bd178c"/>
    <ds:schemaRef ds:uri="b0e4521d-181b-4aee-b4a8-952b2bc147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www.w3.org/XML/1998/namespace"/>
    <ds:schemaRef ds:uri="7ff6804f-93c8-49bf-a1ca-f95ebb1aaf06"/>
    <ds:schemaRef ds:uri="http://purl.org/dc/terms/"/>
    <ds:schemaRef ds:uri="http://purl.org/dc/dcmitype/"/>
    <ds:schemaRef ds:uri="44fd7d56-b4ee-4454-a00e-8c8a79f1da5e"/>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ed971524-76e7-40a8-a01a-f99956bd178c"/>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2658</TotalTime>
  <Words>3101</Words>
  <Application>Microsoft Macintosh PowerPoint</Application>
  <PresentationFormat>Panorámica</PresentationFormat>
  <Paragraphs>459</Paragraphs>
  <Slides>32</Slides>
  <Notes>9</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32</vt:i4>
      </vt:variant>
    </vt:vector>
  </HeadingPairs>
  <TitlesOfParts>
    <vt:vector size="42" baseType="lpstr">
      <vt:lpstr>Arial</vt:lpstr>
      <vt:lpstr>Calibri</vt:lpstr>
      <vt:lpstr>Consolas</vt:lpstr>
      <vt:lpstr>Segoe UI</vt:lpstr>
      <vt:lpstr>Segoe UI Light</vt:lpstr>
      <vt:lpstr>Segoe UI Semibold</vt:lpstr>
      <vt:lpstr>Segoe UI Semilight</vt:lpstr>
      <vt:lpstr>SFMono-Regular</vt:lpstr>
      <vt:lpstr>Wingdings</vt:lpstr>
      <vt:lpstr>LIGHT GRAY TEMPLATE</vt:lpstr>
      <vt:lpstr>.NET MAUI Handlers</vt:lpstr>
      <vt:lpstr>First, what is .NET MAUI?</vt:lpstr>
      <vt:lpstr>Journey to one .NET </vt:lpstr>
      <vt:lpstr>– .NET 5 to 6 "wave"</vt:lpstr>
      <vt:lpstr>Xamarin.Forms Evolution</vt:lpstr>
      <vt:lpstr>.NET MAUI Summary</vt:lpstr>
      <vt:lpstr>Goals of .NET MAUI</vt:lpstr>
      <vt:lpstr>.NET MAUI Architecture Overview</vt:lpstr>
      <vt:lpstr>¿Handlers?</vt:lpstr>
      <vt:lpstr>Glossary of Terms </vt:lpstr>
      <vt:lpstr>What are the architecture problems of Xamarin.Forms?</vt:lpstr>
      <vt:lpstr>Xamarin.Forms: Adding Custom Behavior, it can also be improved</vt:lpstr>
      <vt:lpstr>.NET MAUI Internal Architecture Overview</vt:lpstr>
      <vt:lpstr>The Goals with .NET MAUI</vt:lpstr>
      <vt:lpstr>The Goals with .NET MAUI</vt:lpstr>
      <vt:lpstr>The Goals with .NET MAUI</vt:lpstr>
      <vt:lpstr>Current Renderer</vt:lpstr>
      <vt:lpstr>Presentación de PowerPoint</vt:lpstr>
      <vt:lpstr>IView and IViewHandler</vt:lpstr>
      <vt:lpstr>Current Renderer Strategy in Xamarin.Forms</vt:lpstr>
      <vt:lpstr>.NET MAUI Handler Strategy</vt:lpstr>
      <vt:lpstr>Handlers are “just” a reorg</vt:lpstr>
      <vt:lpstr>Let's see how .NET MAUI Handlers work</vt:lpstr>
      <vt:lpstr>Xamarin.Forms: Adding Custom Behavior</vt:lpstr>
      <vt:lpstr>Maui: Adding Custom Behavior</vt:lpstr>
      <vt:lpstr>Maui: Adding Custom Behavior</vt:lpstr>
      <vt:lpstr>Let's see how port a Xamarin.Forms Renderer to a .NET MAUI Handler</vt:lpstr>
      <vt:lpstr>But…</vt:lpstr>
      <vt:lpstr>Using “old” Renderers in .NET MAUI</vt:lpstr>
      <vt:lpstr>Mixing renderers and handlers in the same .NET MAUI App</vt:lpstr>
      <vt:lpstr>Questions?</vt:lpstr>
      <vt:lpstr>Thanks for joining!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bring your Xamarin apps  to Surface Duo</dc:title>
  <dc:creator>Shane Neuville</dc:creator>
  <cp:lastModifiedBy>Javier Suárez Ruiz</cp:lastModifiedBy>
  <cp:revision>47</cp:revision>
  <dcterms:created xsi:type="dcterms:W3CDTF">2020-08-13T23:21:50Z</dcterms:created>
  <dcterms:modified xsi:type="dcterms:W3CDTF">2020-11-15T17:10:24Z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0x010100D38D393254D930438EAEFA57144E97A1</vt:lpwstr>
  </property>
</Properties>
</file>